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46A"/>
    <a:srgbClr val="5E606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103" autoAdjust="0"/>
    <p:restoredTop sz="94660"/>
  </p:normalViewPr>
  <p:slideViewPr>
    <p:cSldViewPr snapToGrid="0">
      <p:cViewPr>
        <p:scale>
          <a:sx n="28" d="100"/>
          <a:sy n="28" d="100"/>
        </p:scale>
        <p:origin x="-160" y="200"/>
      </p:cViewPr>
      <p:guideLst>
        <p:guide orient="horz" pos="10368"/>
        <p:guide pos="13824"/>
      </p:guideLst>
    </p:cSldViewPr>
  </p:slideViewPr>
  <p:notesTextViewPr>
    <p:cViewPr>
      <p:scale>
        <a:sx n="1" d="1"/>
        <a:sy n="1" d="1"/>
      </p:scale>
      <p:origin x="0" y="0"/>
    </p:cViewPr>
  </p:notesTextViewPr>
  <p:notesViewPr>
    <p:cSldViewPr snapToGrid="0" showGuides="1">
      <p:cViewPr varScale="1">
        <p:scale>
          <a:sx n="69" d="100"/>
          <a:sy n="69" d="100"/>
        </p:scale>
        <p:origin x="2706" y="5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1.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5AFBC85-EE41-46FB-A7F4-99ED4084C835}" type="doc">
      <dgm:prSet loTypeId="urn:microsoft.com/office/officeart/2008/layout/TitlePictureLineup" loCatId="picture" qsTypeId="urn:microsoft.com/office/officeart/2005/8/quickstyle/simple1" qsCatId="simple" csTypeId="urn:microsoft.com/office/officeart/2005/8/colors/accent1_2" csCatId="accent1" phldr="1"/>
      <dgm:spPr/>
      <dgm:t>
        <a:bodyPr/>
        <a:lstStyle/>
        <a:p>
          <a:endParaRPr lang="en-US"/>
        </a:p>
      </dgm:t>
    </dgm:pt>
    <dgm:pt modelId="{25AF84C7-6ED7-450C-83EA-4337CE735A70}">
      <dgm:prSet phldrT="[Text]" custT="1"/>
      <dgm:spPr/>
      <dgm:t>
        <a:bodyPr/>
        <a:lstStyle/>
        <a:p>
          <a:r>
            <a:rPr lang="en-US" sz="3200" dirty="0"/>
            <a:t>Step 1</a:t>
          </a:r>
        </a:p>
      </dgm:t>
    </dgm:pt>
    <dgm:pt modelId="{33168ED3-1516-4DE0-87C6-D0BBEBB68307}" type="parTrans" cxnId="{447AF68F-5153-4E01-A5A1-8D3A25A73007}">
      <dgm:prSet/>
      <dgm:spPr/>
      <dgm:t>
        <a:bodyPr/>
        <a:lstStyle/>
        <a:p>
          <a:endParaRPr lang="en-US"/>
        </a:p>
      </dgm:t>
    </dgm:pt>
    <dgm:pt modelId="{2562C856-622C-43A4-99D0-A7FF0C835EBA}" type="sibTrans" cxnId="{447AF68F-5153-4E01-A5A1-8D3A25A73007}">
      <dgm:prSet/>
      <dgm:spPr/>
      <dgm:t>
        <a:bodyPr/>
        <a:lstStyle/>
        <a:p>
          <a:endParaRPr lang="en-US"/>
        </a:p>
      </dgm:t>
    </dgm:pt>
    <dgm:pt modelId="{300FCD3E-1ADF-4D8E-8B7F-C23D248E5AA3}">
      <dgm:prSet phldrT="[Text]" custT="1"/>
      <dgm:spPr/>
      <dgm:t>
        <a:bodyPr/>
        <a:lstStyle/>
        <a:p>
          <a:pPr algn="l"/>
          <a:r>
            <a:rPr lang="en-US" sz="3200" dirty="0"/>
            <a:t>Preprocessing and converting it to a time-series prediction problem</a:t>
          </a:r>
        </a:p>
      </dgm:t>
    </dgm:pt>
    <dgm:pt modelId="{BC272908-DB90-4FCA-8784-0CA7E6A97E8F}" type="parTrans" cxnId="{4B471AE2-396E-4C5C-9110-4123DA6DCE53}">
      <dgm:prSet/>
      <dgm:spPr/>
      <dgm:t>
        <a:bodyPr/>
        <a:lstStyle/>
        <a:p>
          <a:endParaRPr lang="en-US"/>
        </a:p>
      </dgm:t>
    </dgm:pt>
    <dgm:pt modelId="{4A78B380-1F85-4365-BF1F-0BD8AD7C8590}" type="sibTrans" cxnId="{4B471AE2-396E-4C5C-9110-4123DA6DCE53}">
      <dgm:prSet/>
      <dgm:spPr/>
      <dgm:t>
        <a:bodyPr/>
        <a:lstStyle/>
        <a:p>
          <a:endParaRPr lang="en-US"/>
        </a:p>
      </dgm:t>
    </dgm:pt>
    <dgm:pt modelId="{0F8DBA57-A3BA-4BC9-A853-67B71E3B3531}">
      <dgm:prSet phldrT="[Text]" custT="1"/>
      <dgm:spPr/>
      <dgm:t>
        <a:bodyPr/>
        <a:lstStyle/>
        <a:p>
          <a:r>
            <a:rPr lang="en-US" sz="3200" dirty="0"/>
            <a:t>Step 2</a:t>
          </a:r>
        </a:p>
      </dgm:t>
    </dgm:pt>
    <dgm:pt modelId="{99BB5F99-B845-4128-856A-D40FE489F4C0}" type="parTrans" cxnId="{81AE50C2-F587-470B-86FC-B5A28EFEE1BC}">
      <dgm:prSet/>
      <dgm:spPr/>
      <dgm:t>
        <a:bodyPr/>
        <a:lstStyle/>
        <a:p>
          <a:endParaRPr lang="en-US"/>
        </a:p>
      </dgm:t>
    </dgm:pt>
    <dgm:pt modelId="{CD82CFE7-3793-47B0-8B52-9C19EDB40EDE}" type="sibTrans" cxnId="{81AE50C2-F587-470B-86FC-B5A28EFEE1BC}">
      <dgm:prSet/>
      <dgm:spPr/>
      <dgm:t>
        <a:bodyPr/>
        <a:lstStyle/>
        <a:p>
          <a:endParaRPr lang="en-US"/>
        </a:p>
      </dgm:t>
    </dgm:pt>
    <dgm:pt modelId="{D0989AE5-C818-44D5-8AE6-32DEAF6F46CC}">
      <dgm:prSet phldrT="[Text]" custT="1"/>
      <dgm:spPr/>
      <dgm:t>
        <a:bodyPr/>
        <a:lstStyle/>
        <a:p>
          <a:r>
            <a:rPr lang="en-US" sz="3200" dirty="0"/>
            <a:t>Model</a:t>
          </a:r>
          <a:r>
            <a:rPr lang="en-US" sz="3200" baseline="0" dirty="0"/>
            <a:t> Training - LSTM or Transformer</a:t>
          </a:r>
          <a:endParaRPr lang="en-US" sz="3200" dirty="0"/>
        </a:p>
      </dgm:t>
    </dgm:pt>
    <dgm:pt modelId="{5116A57A-5F5C-441B-8E98-72FC83223934}" type="parTrans" cxnId="{0990249C-5F83-4AC6-BBDE-76609E41C3B7}">
      <dgm:prSet/>
      <dgm:spPr/>
      <dgm:t>
        <a:bodyPr/>
        <a:lstStyle/>
        <a:p>
          <a:endParaRPr lang="en-US"/>
        </a:p>
      </dgm:t>
    </dgm:pt>
    <dgm:pt modelId="{0B13468D-FE4E-4A8A-A598-8159F0C900A0}" type="sibTrans" cxnId="{0990249C-5F83-4AC6-BBDE-76609E41C3B7}">
      <dgm:prSet/>
      <dgm:spPr/>
      <dgm:t>
        <a:bodyPr/>
        <a:lstStyle/>
        <a:p>
          <a:endParaRPr lang="en-US"/>
        </a:p>
      </dgm:t>
    </dgm:pt>
    <dgm:pt modelId="{677FC8B7-2875-43E9-9CDF-1CB72AAB0D0E}">
      <dgm:prSet phldrT="[Text]" custT="1"/>
      <dgm:spPr/>
      <dgm:t>
        <a:bodyPr/>
        <a:lstStyle/>
        <a:p>
          <a:r>
            <a:rPr lang="en-US" sz="3200" dirty="0"/>
            <a:t>Step 3</a:t>
          </a:r>
        </a:p>
      </dgm:t>
    </dgm:pt>
    <dgm:pt modelId="{135D044B-CF2D-4837-B65C-369AE7EBF5F6}" type="parTrans" cxnId="{97DC5797-804D-44AB-A7F2-9EB61CACB1D5}">
      <dgm:prSet/>
      <dgm:spPr/>
      <dgm:t>
        <a:bodyPr/>
        <a:lstStyle/>
        <a:p>
          <a:endParaRPr lang="en-US"/>
        </a:p>
      </dgm:t>
    </dgm:pt>
    <dgm:pt modelId="{76FCE978-AC8C-47A4-866D-929EE0B68914}" type="sibTrans" cxnId="{97DC5797-804D-44AB-A7F2-9EB61CACB1D5}">
      <dgm:prSet/>
      <dgm:spPr/>
      <dgm:t>
        <a:bodyPr/>
        <a:lstStyle/>
        <a:p>
          <a:endParaRPr lang="en-US"/>
        </a:p>
      </dgm:t>
    </dgm:pt>
    <dgm:pt modelId="{A9B56225-2ADD-49DA-81AC-70F2AF1C4A96}">
      <dgm:prSet phldrT="[Text]" custT="1"/>
      <dgm:spPr/>
      <dgm:t>
        <a:bodyPr/>
        <a:lstStyle/>
        <a:p>
          <a:r>
            <a:rPr lang="en-US" sz="3200" dirty="0"/>
            <a:t>Generate the new sequence using the saved model</a:t>
          </a:r>
        </a:p>
      </dgm:t>
    </dgm:pt>
    <dgm:pt modelId="{0BDA5908-E6FD-4F09-9B29-F0DA4C25A334}" type="parTrans" cxnId="{21B7AB36-1C2E-4E8E-BAFE-E7BF013A0E25}">
      <dgm:prSet/>
      <dgm:spPr/>
      <dgm:t>
        <a:bodyPr/>
        <a:lstStyle/>
        <a:p>
          <a:endParaRPr lang="en-US"/>
        </a:p>
      </dgm:t>
    </dgm:pt>
    <dgm:pt modelId="{430BF9A0-6AC4-4B0D-A7AB-5C13328C2783}" type="sibTrans" cxnId="{21B7AB36-1C2E-4E8E-BAFE-E7BF013A0E25}">
      <dgm:prSet/>
      <dgm:spPr/>
      <dgm:t>
        <a:bodyPr/>
        <a:lstStyle/>
        <a:p>
          <a:endParaRPr lang="en-US"/>
        </a:p>
      </dgm:t>
    </dgm:pt>
    <dgm:pt modelId="{8C6E4A05-D928-421F-BB35-AB0FFEB0B7C4}" type="pres">
      <dgm:prSet presAssocID="{25AFBC85-EE41-46FB-A7F4-99ED4084C835}" presName="Name0" presStyleCnt="0">
        <dgm:presLayoutVars>
          <dgm:dir/>
        </dgm:presLayoutVars>
      </dgm:prSet>
      <dgm:spPr/>
    </dgm:pt>
    <dgm:pt modelId="{4F88CED5-DAB2-486C-AD16-C2CB6913B61B}" type="pres">
      <dgm:prSet presAssocID="{25AF84C7-6ED7-450C-83EA-4337CE735A70}" presName="composite" presStyleCnt="0"/>
      <dgm:spPr/>
    </dgm:pt>
    <dgm:pt modelId="{6806A88B-ACCD-4689-BA2C-F1412EF73B42}" type="pres">
      <dgm:prSet presAssocID="{25AF84C7-6ED7-450C-83EA-4337CE735A70}" presName="Accent" presStyleLbl="alignAcc1" presStyleIdx="0" presStyleCnt="3"/>
      <dgm:spPr/>
    </dgm:pt>
    <dgm:pt modelId="{6D3BA09B-A748-477B-98A1-FEDE95925694}" type="pres">
      <dgm:prSet presAssocID="{25AF84C7-6ED7-450C-83EA-4337CE735A70}" presName="Image" presStyleLbl="node1" presStyleIdx="0" presStyleCnt="3" custLinFactNeighborX="-3496" custLinFactNeighborY="-5343"/>
      <dgm:spPr>
        <a:blipFill>
          <a:blip xmlns:r="http://schemas.openxmlformats.org/officeDocument/2006/relationships" r:embed="rId1">
            <a:extLst>
              <a:ext uri="{28A0092B-C50C-407E-A947-70E740481C1C}">
                <a14:useLocalDpi xmlns:a14="http://schemas.microsoft.com/office/drawing/2010/main" val="0"/>
              </a:ext>
            </a:extLst>
          </a:blip>
          <a:srcRect/>
          <a:stretch>
            <a:fillRect t="-65000" b="-65000"/>
          </a:stretch>
        </a:blipFill>
      </dgm:spPr>
    </dgm:pt>
    <dgm:pt modelId="{A0810939-5D65-4F5C-894F-F86C706A7A1C}" type="pres">
      <dgm:prSet presAssocID="{25AF84C7-6ED7-450C-83EA-4337CE735A70}" presName="Child" presStyleLbl="revTx" presStyleIdx="0" presStyleCnt="3" custScaleX="157730" custLinFactNeighborX="32113" custLinFactNeighborY="1247">
        <dgm:presLayoutVars>
          <dgm:bulletEnabled val="1"/>
        </dgm:presLayoutVars>
      </dgm:prSet>
      <dgm:spPr/>
    </dgm:pt>
    <dgm:pt modelId="{16EEE8E2-3D18-44F6-B04A-3D59841E4FA8}" type="pres">
      <dgm:prSet presAssocID="{25AF84C7-6ED7-450C-83EA-4337CE735A70}" presName="Parent" presStyleLbl="alignNode1" presStyleIdx="0" presStyleCnt="3">
        <dgm:presLayoutVars>
          <dgm:bulletEnabled val="1"/>
        </dgm:presLayoutVars>
      </dgm:prSet>
      <dgm:spPr/>
    </dgm:pt>
    <dgm:pt modelId="{BC140B48-2181-4811-AF91-223867D0738E}" type="pres">
      <dgm:prSet presAssocID="{2562C856-622C-43A4-99D0-A7FF0C835EBA}" presName="sibTrans" presStyleCnt="0"/>
      <dgm:spPr/>
    </dgm:pt>
    <dgm:pt modelId="{57293698-40AD-44C8-9B60-0D0C4FC11960}" type="pres">
      <dgm:prSet presAssocID="{0F8DBA57-A3BA-4BC9-A853-67B71E3B3531}" presName="composite" presStyleCnt="0"/>
      <dgm:spPr/>
    </dgm:pt>
    <dgm:pt modelId="{7F77031C-84AF-49FA-B2E3-6B22E2F49F2B}" type="pres">
      <dgm:prSet presAssocID="{0F8DBA57-A3BA-4BC9-A853-67B71E3B3531}" presName="Accent" presStyleLbl="alignAcc1" presStyleIdx="1" presStyleCnt="3"/>
      <dgm:spPr/>
    </dgm:pt>
    <dgm:pt modelId="{6FDEA8A3-BC3B-493E-88CC-A57435CCDC96}" type="pres">
      <dgm:prSet presAssocID="{0F8DBA57-A3BA-4BC9-A853-67B71E3B3531}" presName="Image" presStyleLbl="node1" presStyleIdx="1" presStyleCnt="3" custScaleX="100677" custScaleY="117082" custLinFactNeighborX="4583" custLinFactNeighborY="789"/>
      <dgm:spPr>
        <a:blipFill>
          <a:blip xmlns:r="http://schemas.openxmlformats.org/officeDocument/2006/relationships" r:embed="rId2">
            <a:extLst>
              <a:ext uri="{28A0092B-C50C-407E-A947-70E740481C1C}">
                <a14:useLocalDpi xmlns:a14="http://schemas.microsoft.com/office/drawing/2010/main" val="0"/>
              </a:ext>
            </a:extLst>
          </a:blip>
          <a:srcRect/>
          <a:stretch>
            <a:fillRect l="-56000" r="-56000"/>
          </a:stretch>
        </a:blipFill>
      </dgm:spPr>
    </dgm:pt>
    <dgm:pt modelId="{EBE06ADE-C892-44D3-AB90-0EE941CCA21D}" type="pres">
      <dgm:prSet presAssocID="{0F8DBA57-A3BA-4BC9-A853-67B71E3B3531}" presName="Child" presStyleLbl="revTx" presStyleIdx="1" presStyleCnt="3" custScaleX="106411" custScaleY="24224" custLinFactNeighborX="6675" custLinFactNeighborY="-24167">
        <dgm:presLayoutVars>
          <dgm:bulletEnabled val="1"/>
        </dgm:presLayoutVars>
      </dgm:prSet>
      <dgm:spPr/>
    </dgm:pt>
    <dgm:pt modelId="{B3686B38-0C87-411A-9F82-923E333643FB}" type="pres">
      <dgm:prSet presAssocID="{0F8DBA57-A3BA-4BC9-A853-67B71E3B3531}" presName="Parent" presStyleLbl="alignNode1" presStyleIdx="1" presStyleCnt="3">
        <dgm:presLayoutVars>
          <dgm:bulletEnabled val="1"/>
        </dgm:presLayoutVars>
      </dgm:prSet>
      <dgm:spPr/>
    </dgm:pt>
    <dgm:pt modelId="{766E789D-5077-554C-ADAE-420601090309}" type="pres">
      <dgm:prSet presAssocID="{CD82CFE7-3793-47B0-8B52-9C19EDB40EDE}" presName="sibTrans" presStyleCnt="0"/>
      <dgm:spPr/>
    </dgm:pt>
    <dgm:pt modelId="{CCF11A6E-F586-4910-8C44-1AE6AD4ECC02}" type="pres">
      <dgm:prSet presAssocID="{677FC8B7-2875-43E9-9CDF-1CB72AAB0D0E}" presName="composite" presStyleCnt="0"/>
      <dgm:spPr/>
    </dgm:pt>
    <dgm:pt modelId="{87ACD694-36F9-4193-A8FE-573DA345BCA3}" type="pres">
      <dgm:prSet presAssocID="{677FC8B7-2875-43E9-9CDF-1CB72AAB0D0E}" presName="Accent" presStyleLbl="alignAcc1" presStyleIdx="2" presStyleCnt="3"/>
      <dgm:spPr/>
    </dgm:pt>
    <dgm:pt modelId="{D5EF084B-0048-459A-9001-2451F5192F25}" type="pres">
      <dgm:prSet presAssocID="{677FC8B7-2875-43E9-9CDF-1CB72AAB0D0E}" presName="Imag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16000" r="-16000"/>
          </a:stretch>
        </a:blipFill>
      </dgm:spPr>
    </dgm:pt>
    <dgm:pt modelId="{2A1C86DE-9AB9-421D-8408-47DA191A0168}" type="pres">
      <dgm:prSet presAssocID="{677FC8B7-2875-43E9-9CDF-1CB72AAB0D0E}" presName="Child" presStyleLbl="revTx" presStyleIdx="2" presStyleCnt="3" custScaleX="141405" custLinFactNeighborX="24150" custLinFactNeighborY="7303">
        <dgm:presLayoutVars>
          <dgm:bulletEnabled val="1"/>
        </dgm:presLayoutVars>
      </dgm:prSet>
      <dgm:spPr/>
    </dgm:pt>
    <dgm:pt modelId="{4E89074A-DD45-4C30-BE68-0847302086FD}" type="pres">
      <dgm:prSet presAssocID="{677FC8B7-2875-43E9-9CDF-1CB72AAB0D0E}" presName="Parent" presStyleLbl="alignNode1" presStyleIdx="2" presStyleCnt="3">
        <dgm:presLayoutVars>
          <dgm:bulletEnabled val="1"/>
        </dgm:presLayoutVars>
      </dgm:prSet>
      <dgm:spPr/>
    </dgm:pt>
  </dgm:ptLst>
  <dgm:cxnLst>
    <dgm:cxn modelId="{74310F0B-C7AE-2642-9775-5464FF0B52DF}" type="presOf" srcId="{D0989AE5-C818-44D5-8AE6-32DEAF6F46CC}" destId="{EBE06ADE-C892-44D3-AB90-0EE941CCA21D}" srcOrd="0" destOrd="0" presId="urn:microsoft.com/office/officeart/2008/layout/TitlePictureLineup"/>
    <dgm:cxn modelId="{21B7AB36-1C2E-4E8E-BAFE-E7BF013A0E25}" srcId="{677FC8B7-2875-43E9-9CDF-1CB72AAB0D0E}" destId="{A9B56225-2ADD-49DA-81AC-70F2AF1C4A96}" srcOrd="0" destOrd="0" parTransId="{0BDA5908-E6FD-4F09-9B29-F0DA4C25A334}" sibTransId="{430BF9A0-6AC4-4B0D-A7AB-5C13328C2783}"/>
    <dgm:cxn modelId="{9B6C4256-5574-DC4F-AC53-B2B0846B1978}" type="presOf" srcId="{25AF84C7-6ED7-450C-83EA-4337CE735A70}" destId="{16EEE8E2-3D18-44F6-B04A-3D59841E4FA8}" srcOrd="0" destOrd="0" presId="urn:microsoft.com/office/officeart/2008/layout/TitlePictureLineup"/>
    <dgm:cxn modelId="{A2A6E856-0A71-7445-B3D5-BFC5DBE12B0A}" type="presOf" srcId="{0F8DBA57-A3BA-4BC9-A853-67B71E3B3531}" destId="{B3686B38-0C87-411A-9F82-923E333643FB}" srcOrd="0" destOrd="0" presId="urn:microsoft.com/office/officeart/2008/layout/TitlePictureLineup"/>
    <dgm:cxn modelId="{6A0A065E-D593-4F6E-BB02-BF63EE5BC407}" type="presOf" srcId="{25AFBC85-EE41-46FB-A7F4-99ED4084C835}" destId="{8C6E4A05-D928-421F-BB35-AB0FFEB0B7C4}" srcOrd="0" destOrd="0" presId="urn:microsoft.com/office/officeart/2008/layout/TitlePictureLineup"/>
    <dgm:cxn modelId="{447AF68F-5153-4E01-A5A1-8D3A25A73007}" srcId="{25AFBC85-EE41-46FB-A7F4-99ED4084C835}" destId="{25AF84C7-6ED7-450C-83EA-4337CE735A70}" srcOrd="0" destOrd="0" parTransId="{33168ED3-1516-4DE0-87C6-D0BBEBB68307}" sibTransId="{2562C856-622C-43A4-99D0-A7FF0C835EBA}"/>
    <dgm:cxn modelId="{97DC5797-804D-44AB-A7F2-9EB61CACB1D5}" srcId="{25AFBC85-EE41-46FB-A7F4-99ED4084C835}" destId="{677FC8B7-2875-43E9-9CDF-1CB72AAB0D0E}" srcOrd="2" destOrd="0" parTransId="{135D044B-CF2D-4837-B65C-369AE7EBF5F6}" sibTransId="{76FCE978-AC8C-47A4-866D-929EE0B68914}"/>
    <dgm:cxn modelId="{0990249C-5F83-4AC6-BBDE-76609E41C3B7}" srcId="{0F8DBA57-A3BA-4BC9-A853-67B71E3B3531}" destId="{D0989AE5-C818-44D5-8AE6-32DEAF6F46CC}" srcOrd="0" destOrd="0" parTransId="{5116A57A-5F5C-441B-8E98-72FC83223934}" sibTransId="{0B13468D-FE4E-4A8A-A598-8159F0C900A0}"/>
    <dgm:cxn modelId="{259E7CAB-976B-F244-B62E-24263C0FCD83}" type="presOf" srcId="{300FCD3E-1ADF-4D8E-8B7F-C23D248E5AA3}" destId="{A0810939-5D65-4F5C-894F-F86C706A7A1C}" srcOrd="0" destOrd="0" presId="urn:microsoft.com/office/officeart/2008/layout/TitlePictureLineup"/>
    <dgm:cxn modelId="{81AE50C2-F587-470B-86FC-B5A28EFEE1BC}" srcId="{25AFBC85-EE41-46FB-A7F4-99ED4084C835}" destId="{0F8DBA57-A3BA-4BC9-A853-67B71E3B3531}" srcOrd="1" destOrd="0" parTransId="{99BB5F99-B845-4128-856A-D40FE489F4C0}" sibTransId="{CD82CFE7-3793-47B0-8B52-9C19EDB40EDE}"/>
    <dgm:cxn modelId="{09CA0FCF-83BA-CD4D-A06C-C50539B78D5B}" type="presOf" srcId="{A9B56225-2ADD-49DA-81AC-70F2AF1C4A96}" destId="{2A1C86DE-9AB9-421D-8408-47DA191A0168}" srcOrd="0" destOrd="0" presId="urn:microsoft.com/office/officeart/2008/layout/TitlePictureLineup"/>
    <dgm:cxn modelId="{250FFAD1-13CD-6449-BEA9-ACADC796D237}" type="presOf" srcId="{677FC8B7-2875-43E9-9CDF-1CB72AAB0D0E}" destId="{4E89074A-DD45-4C30-BE68-0847302086FD}" srcOrd="0" destOrd="0" presId="urn:microsoft.com/office/officeart/2008/layout/TitlePictureLineup"/>
    <dgm:cxn modelId="{4B471AE2-396E-4C5C-9110-4123DA6DCE53}" srcId="{25AF84C7-6ED7-450C-83EA-4337CE735A70}" destId="{300FCD3E-1ADF-4D8E-8B7F-C23D248E5AA3}" srcOrd="0" destOrd="0" parTransId="{BC272908-DB90-4FCA-8784-0CA7E6A97E8F}" sibTransId="{4A78B380-1F85-4365-BF1F-0BD8AD7C8590}"/>
    <dgm:cxn modelId="{9B474101-4BB2-7F4C-BAD6-12E89B338558}" type="presParOf" srcId="{8C6E4A05-D928-421F-BB35-AB0FFEB0B7C4}" destId="{4F88CED5-DAB2-486C-AD16-C2CB6913B61B}" srcOrd="0" destOrd="0" presId="urn:microsoft.com/office/officeart/2008/layout/TitlePictureLineup"/>
    <dgm:cxn modelId="{EF334EB0-70B8-CD49-978B-66630A7586AF}" type="presParOf" srcId="{4F88CED5-DAB2-486C-AD16-C2CB6913B61B}" destId="{6806A88B-ACCD-4689-BA2C-F1412EF73B42}" srcOrd="0" destOrd="0" presId="urn:microsoft.com/office/officeart/2008/layout/TitlePictureLineup"/>
    <dgm:cxn modelId="{0FD4EFC2-2311-D141-B0E6-9E57F6A8D6DE}" type="presParOf" srcId="{4F88CED5-DAB2-486C-AD16-C2CB6913B61B}" destId="{6D3BA09B-A748-477B-98A1-FEDE95925694}" srcOrd="1" destOrd="0" presId="urn:microsoft.com/office/officeart/2008/layout/TitlePictureLineup"/>
    <dgm:cxn modelId="{343BBAC5-865A-2242-9685-2AFED18474A4}" type="presParOf" srcId="{4F88CED5-DAB2-486C-AD16-C2CB6913B61B}" destId="{A0810939-5D65-4F5C-894F-F86C706A7A1C}" srcOrd="2" destOrd="0" presId="urn:microsoft.com/office/officeart/2008/layout/TitlePictureLineup"/>
    <dgm:cxn modelId="{5EC11E2C-E535-6B4E-A598-2B6140082D4D}" type="presParOf" srcId="{4F88CED5-DAB2-486C-AD16-C2CB6913B61B}" destId="{16EEE8E2-3D18-44F6-B04A-3D59841E4FA8}" srcOrd="3" destOrd="0" presId="urn:microsoft.com/office/officeart/2008/layout/TitlePictureLineup"/>
    <dgm:cxn modelId="{BA3B9920-0870-3A46-8196-A0FC35C79C0E}" type="presParOf" srcId="{8C6E4A05-D928-421F-BB35-AB0FFEB0B7C4}" destId="{BC140B48-2181-4811-AF91-223867D0738E}" srcOrd="1" destOrd="0" presId="urn:microsoft.com/office/officeart/2008/layout/TitlePictureLineup"/>
    <dgm:cxn modelId="{2CE02A6F-C531-E64F-9633-8B010E3BEE1A}" type="presParOf" srcId="{8C6E4A05-D928-421F-BB35-AB0FFEB0B7C4}" destId="{57293698-40AD-44C8-9B60-0D0C4FC11960}" srcOrd="2" destOrd="0" presId="urn:microsoft.com/office/officeart/2008/layout/TitlePictureLineup"/>
    <dgm:cxn modelId="{4CA97283-CEA1-B143-AF28-8E53803E6D6F}" type="presParOf" srcId="{57293698-40AD-44C8-9B60-0D0C4FC11960}" destId="{7F77031C-84AF-49FA-B2E3-6B22E2F49F2B}" srcOrd="0" destOrd="0" presId="urn:microsoft.com/office/officeart/2008/layout/TitlePictureLineup"/>
    <dgm:cxn modelId="{A530D631-20D8-6546-99BB-740EA9C58C61}" type="presParOf" srcId="{57293698-40AD-44C8-9B60-0D0C4FC11960}" destId="{6FDEA8A3-BC3B-493E-88CC-A57435CCDC96}" srcOrd="1" destOrd="0" presId="urn:microsoft.com/office/officeart/2008/layout/TitlePictureLineup"/>
    <dgm:cxn modelId="{648BEABC-7874-CD49-9161-4B139D851301}" type="presParOf" srcId="{57293698-40AD-44C8-9B60-0D0C4FC11960}" destId="{EBE06ADE-C892-44D3-AB90-0EE941CCA21D}" srcOrd="2" destOrd="0" presId="urn:microsoft.com/office/officeart/2008/layout/TitlePictureLineup"/>
    <dgm:cxn modelId="{10C9A550-E85D-AB42-A91C-72F9C4366D43}" type="presParOf" srcId="{57293698-40AD-44C8-9B60-0D0C4FC11960}" destId="{B3686B38-0C87-411A-9F82-923E333643FB}" srcOrd="3" destOrd="0" presId="urn:microsoft.com/office/officeart/2008/layout/TitlePictureLineup"/>
    <dgm:cxn modelId="{7205CAC8-1DAB-AC4D-9517-B2366A033326}" type="presParOf" srcId="{8C6E4A05-D928-421F-BB35-AB0FFEB0B7C4}" destId="{766E789D-5077-554C-ADAE-420601090309}" srcOrd="3" destOrd="0" presId="urn:microsoft.com/office/officeart/2008/layout/TitlePictureLineup"/>
    <dgm:cxn modelId="{BCE3044B-1D77-EE4B-BC7C-9FAA0C3275A6}" type="presParOf" srcId="{8C6E4A05-D928-421F-BB35-AB0FFEB0B7C4}" destId="{CCF11A6E-F586-4910-8C44-1AE6AD4ECC02}" srcOrd="4" destOrd="0" presId="urn:microsoft.com/office/officeart/2008/layout/TitlePictureLineup"/>
    <dgm:cxn modelId="{34BEDDED-9048-BB45-8DC2-6CCEC37C60B4}" type="presParOf" srcId="{CCF11A6E-F586-4910-8C44-1AE6AD4ECC02}" destId="{87ACD694-36F9-4193-A8FE-573DA345BCA3}" srcOrd="0" destOrd="0" presId="urn:microsoft.com/office/officeart/2008/layout/TitlePictureLineup"/>
    <dgm:cxn modelId="{D72676C9-C716-2B49-BA83-7E6674406760}" type="presParOf" srcId="{CCF11A6E-F586-4910-8C44-1AE6AD4ECC02}" destId="{D5EF084B-0048-459A-9001-2451F5192F25}" srcOrd="1" destOrd="0" presId="urn:microsoft.com/office/officeart/2008/layout/TitlePictureLineup"/>
    <dgm:cxn modelId="{DF99AE2C-110B-6D45-8A85-47592703AD61}" type="presParOf" srcId="{CCF11A6E-F586-4910-8C44-1AE6AD4ECC02}" destId="{2A1C86DE-9AB9-421D-8408-47DA191A0168}" srcOrd="2" destOrd="0" presId="urn:microsoft.com/office/officeart/2008/layout/TitlePictureLineup"/>
    <dgm:cxn modelId="{D81BD891-3671-9048-94CA-622985DA1973}" type="presParOf" srcId="{CCF11A6E-F586-4910-8C44-1AE6AD4ECC02}" destId="{4E89074A-DD45-4C30-BE68-0847302086FD}" srcOrd="3" destOrd="0" presId="urn:microsoft.com/office/officeart/2008/layout/TitlePictureLineup"/>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06A88B-ACCD-4689-BA2C-F1412EF73B42}">
      <dsp:nvSpPr>
        <dsp:cNvPr id="0" name=""/>
        <dsp:cNvSpPr/>
      </dsp:nvSpPr>
      <dsp:spPr>
        <a:xfrm>
          <a:off x="1430522" y="534964"/>
          <a:ext cx="0" cy="4791259"/>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D3BA09B-A748-477B-98A1-FEDE95925694}">
      <dsp:nvSpPr>
        <dsp:cNvPr id="0" name=""/>
        <dsp:cNvSpPr/>
      </dsp:nvSpPr>
      <dsp:spPr>
        <a:xfrm>
          <a:off x="1475516" y="579474"/>
          <a:ext cx="2519936" cy="2156066"/>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65000" b="-6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0810939-5D65-4F5C-894F-F86C706A7A1C}">
      <dsp:nvSpPr>
        <dsp:cNvPr id="0" name=""/>
        <dsp:cNvSpPr/>
      </dsp:nvSpPr>
      <dsp:spPr>
        <a:xfrm>
          <a:off x="1645460" y="2853341"/>
          <a:ext cx="3974695" cy="2475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280" tIns="81280" rIns="81280" bIns="81280" numCol="1" spcCol="1270" anchor="t" anchorCtr="0">
          <a:noAutofit/>
        </a:bodyPr>
        <a:lstStyle/>
        <a:p>
          <a:pPr marL="0" lvl="0" indent="0" algn="l" defTabSz="1422400">
            <a:lnSpc>
              <a:spcPct val="90000"/>
            </a:lnSpc>
            <a:spcBef>
              <a:spcPct val="0"/>
            </a:spcBef>
            <a:spcAft>
              <a:spcPct val="35000"/>
            </a:spcAft>
            <a:buNone/>
          </a:pPr>
          <a:r>
            <a:rPr lang="en-US" sz="3200" kern="1200" dirty="0"/>
            <a:t>Preprocessing and converting it to a time-series prediction problem</a:t>
          </a:r>
        </a:p>
      </dsp:txBody>
      <dsp:txXfrm>
        <a:off x="1645460" y="2853341"/>
        <a:ext cx="3974695" cy="2475484"/>
      </dsp:txXfrm>
    </dsp:sp>
    <dsp:sp modelId="{16EEE8E2-3D18-44F6-B04A-3D59841E4FA8}">
      <dsp:nvSpPr>
        <dsp:cNvPr id="0" name=""/>
        <dsp:cNvSpPr/>
      </dsp:nvSpPr>
      <dsp:spPr>
        <a:xfrm>
          <a:off x="1430522" y="2601"/>
          <a:ext cx="2661811" cy="53236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1422400">
            <a:lnSpc>
              <a:spcPct val="90000"/>
            </a:lnSpc>
            <a:spcBef>
              <a:spcPct val="0"/>
            </a:spcBef>
            <a:spcAft>
              <a:spcPct val="35000"/>
            </a:spcAft>
            <a:buNone/>
          </a:pPr>
          <a:r>
            <a:rPr lang="en-US" sz="3200" kern="1200" dirty="0"/>
            <a:t>Step 1</a:t>
          </a:r>
        </a:p>
      </dsp:txBody>
      <dsp:txXfrm>
        <a:off x="1430522" y="2601"/>
        <a:ext cx="2661811" cy="532362"/>
      </dsp:txXfrm>
    </dsp:sp>
    <dsp:sp modelId="{7F77031C-84AF-49FA-B2E3-6B22E2F49F2B}">
      <dsp:nvSpPr>
        <dsp:cNvPr id="0" name=""/>
        <dsp:cNvSpPr/>
      </dsp:nvSpPr>
      <dsp:spPr>
        <a:xfrm>
          <a:off x="5473780" y="534964"/>
          <a:ext cx="0" cy="4791259"/>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FDEA8A3-BC3B-493E-88CC-A57435CCDC96}">
      <dsp:nvSpPr>
        <dsp:cNvPr id="0" name=""/>
        <dsp:cNvSpPr/>
      </dsp:nvSpPr>
      <dsp:spPr>
        <a:xfrm>
          <a:off x="5713829" y="527534"/>
          <a:ext cx="2536996" cy="2524366"/>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56000" r="-5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E06ADE-C892-44D3-AB90-0EE941CCA21D}">
      <dsp:nvSpPr>
        <dsp:cNvPr id="0" name=""/>
        <dsp:cNvSpPr/>
      </dsp:nvSpPr>
      <dsp:spPr>
        <a:xfrm>
          <a:off x="5694300" y="3190400"/>
          <a:ext cx="2681489" cy="5996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280" tIns="81280" rIns="81280" bIns="81280" numCol="1" spcCol="1270" anchor="t" anchorCtr="0">
          <a:noAutofit/>
        </a:bodyPr>
        <a:lstStyle/>
        <a:p>
          <a:pPr marL="0" lvl="0" indent="0" algn="ctr" defTabSz="1422400">
            <a:lnSpc>
              <a:spcPct val="90000"/>
            </a:lnSpc>
            <a:spcBef>
              <a:spcPct val="0"/>
            </a:spcBef>
            <a:spcAft>
              <a:spcPct val="35000"/>
            </a:spcAft>
            <a:buNone/>
          </a:pPr>
          <a:r>
            <a:rPr lang="en-US" sz="3200" kern="1200" dirty="0"/>
            <a:t>Model</a:t>
          </a:r>
          <a:r>
            <a:rPr lang="en-US" sz="3200" kern="1200" baseline="0" dirty="0"/>
            <a:t> Training - LSTM or Transformer</a:t>
          </a:r>
          <a:endParaRPr lang="en-US" sz="3200" kern="1200" dirty="0"/>
        </a:p>
      </dsp:txBody>
      <dsp:txXfrm>
        <a:off x="5694300" y="3190400"/>
        <a:ext cx="2681489" cy="599661"/>
      </dsp:txXfrm>
    </dsp:sp>
    <dsp:sp modelId="{B3686B38-0C87-411A-9F82-923E333643FB}">
      <dsp:nvSpPr>
        <dsp:cNvPr id="0" name=""/>
        <dsp:cNvSpPr/>
      </dsp:nvSpPr>
      <dsp:spPr>
        <a:xfrm>
          <a:off x="5473780" y="2601"/>
          <a:ext cx="2661811" cy="53236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1422400">
            <a:lnSpc>
              <a:spcPct val="90000"/>
            </a:lnSpc>
            <a:spcBef>
              <a:spcPct val="0"/>
            </a:spcBef>
            <a:spcAft>
              <a:spcPct val="35000"/>
            </a:spcAft>
            <a:buNone/>
          </a:pPr>
          <a:r>
            <a:rPr lang="en-US" sz="3200" kern="1200" dirty="0"/>
            <a:t>Step 2</a:t>
          </a:r>
        </a:p>
      </dsp:txBody>
      <dsp:txXfrm>
        <a:off x="5473780" y="2601"/>
        <a:ext cx="2661811" cy="532362"/>
      </dsp:txXfrm>
    </dsp:sp>
    <dsp:sp modelId="{87ACD694-36F9-4193-A8FE-573DA345BCA3}">
      <dsp:nvSpPr>
        <dsp:cNvPr id="0" name=""/>
        <dsp:cNvSpPr/>
      </dsp:nvSpPr>
      <dsp:spPr>
        <a:xfrm>
          <a:off x="9259034" y="534964"/>
          <a:ext cx="0" cy="4791259"/>
        </a:xfrm>
        <a:prstGeom prst="lin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5EF084B-0048-459A-9001-2451F5192F25}">
      <dsp:nvSpPr>
        <dsp:cNvPr id="0" name=""/>
        <dsp:cNvSpPr/>
      </dsp:nvSpPr>
      <dsp:spPr>
        <a:xfrm>
          <a:off x="9392125" y="694672"/>
          <a:ext cx="2519936" cy="2156066"/>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6000" r="-16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A1C86DE-9AB9-421D-8408-47DA191A0168}">
      <dsp:nvSpPr>
        <dsp:cNvPr id="0" name=""/>
        <dsp:cNvSpPr/>
      </dsp:nvSpPr>
      <dsp:spPr>
        <a:xfrm>
          <a:off x="9479000" y="2853341"/>
          <a:ext cx="3563316" cy="2475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1280" tIns="81280" rIns="81280" bIns="81280" numCol="1" spcCol="1270" anchor="t" anchorCtr="0">
          <a:noAutofit/>
        </a:bodyPr>
        <a:lstStyle/>
        <a:p>
          <a:pPr marL="0" lvl="0" indent="0" algn="ctr" defTabSz="1422400">
            <a:lnSpc>
              <a:spcPct val="90000"/>
            </a:lnSpc>
            <a:spcBef>
              <a:spcPct val="0"/>
            </a:spcBef>
            <a:spcAft>
              <a:spcPct val="35000"/>
            </a:spcAft>
            <a:buNone/>
          </a:pPr>
          <a:r>
            <a:rPr lang="en-US" sz="3200" kern="1200" dirty="0"/>
            <a:t>Generate the new sequence using the saved model</a:t>
          </a:r>
        </a:p>
      </dsp:txBody>
      <dsp:txXfrm>
        <a:off x="9479000" y="2853341"/>
        <a:ext cx="3563316" cy="2475484"/>
      </dsp:txXfrm>
    </dsp:sp>
    <dsp:sp modelId="{4E89074A-DD45-4C30-BE68-0847302086FD}">
      <dsp:nvSpPr>
        <dsp:cNvPr id="0" name=""/>
        <dsp:cNvSpPr/>
      </dsp:nvSpPr>
      <dsp:spPr>
        <a:xfrm>
          <a:off x="9259034" y="2601"/>
          <a:ext cx="2661811" cy="53236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1280" tIns="81280" rIns="81280" bIns="81280" numCol="1" spcCol="1270" anchor="ctr" anchorCtr="0">
          <a:noAutofit/>
        </a:bodyPr>
        <a:lstStyle/>
        <a:p>
          <a:pPr marL="0" lvl="0" indent="0" algn="ctr" defTabSz="1422400">
            <a:lnSpc>
              <a:spcPct val="90000"/>
            </a:lnSpc>
            <a:spcBef>
              <a:spcPct val="0"/>
            </a:spcBef>
            <a:spcAft>
              <a:spcPct val="35000"/>
            </a:spcAft>
            <a:buNone/>
          </a:pPr>
          <a:r>
            <a:rPr lang="en-US" sz="3200" kern="1200" dirty="0"/>
            <a:t>Step 3</a:t>
          </a:r>
        </a:p>
      </dsp:txBody>
      <dsp:txXfrm>
        <a:off x="9259034" y="2601"/>
        <a:ext cx="2661811" cy="532362"/>
      </dsp:txXfrm>
    </dsp:sp>
  </dsp:spTree>
</dsp:drawing>
</file>

<file path=ppt/diagrams/layout1.xml><?xml version="1.0" encoding="utf-8"?>
<dgm:layoutDef xmlns:dgm="http://schemas.openxmlformats.org/drawingml/2006/diagram" xmlns:a="http://schemas.openxmlformats.org/drawingml/2006/main" uniqueId="urn:microsoft.com/office/officeart/2008/layout/TitlePictureLineup">
  <dgm:title val=""/>
  <dgm:desc val=""/>
  <dgm:catLst>
    <dgm:cat type="picture" pri="18000"/>
    <dgm:cat type="pictureconvert" pri="18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dir/>
    </dgm:varLst>
    <dgm:choose name="Name1">
      <dgm:if name="Name2" func="var" arg="dir" op="equ" val="norm">
        <dgm:alg type="lin">
          <dgm:param type="linDir" val="fromL"/>
          <dgm:param type="fallback" val="1D"/>
          <dgm:param type="horzAlign" val="ctr"/>
          <dgm:param type="vertAlign" val="mid"/>
          <dgm:param type="nodeVertAlign" val="t"/>
        </dgm:alg>
      </dgm:if>
      <dgm:else name="Name3">
        <dgm:alg type="lin">
          <dgm:param type="linDir" val="fromR"/>
          <dgm:param type="fallback" val="1D"/>
          <dgm:param type="horzAlign" val="ctr"/>
          <dgm:param type="vertAlign" val="mid"/>
          <dgm:param type="nodeVertAlign" val="t"/>
        </dgm:alg>
      </dgm:else>
    </dgm:choose>
    <dgm:shape xmlns:r="http://schemas.openxmlformats.org/officeDocument/2006/relationships" r:blip="">
      <dgm:adjLst/>
    </dgm:shape>
    <dgm:constrLst>
      <dgm:constr type="h" for="des" forName="Child" op="equ"/>
      <dgm:constr type="w" for="des" forName="Child" op="equ"/>
      <dgm:constr type="h" for="des" forName="Accent" op="equ"/>
      <dgm:constr type="w" for="des" forName="Accent" op="equ"/>
      <dgm:constr type="primFontSz" for="des" forName="Parent" op="equ"/>
      <dgm:constr type="primFontSz" for="des" forName="Child" op="equ"/>
      <dgm:constr type="w" for="ch" forName="composite" refType="w"/>
      <dgm:constr type="h" for="ch" forName="composite" refType="h"/>
      <dgm:constr type="sp" refType="w" refFor="ch" refForName="composite" op="equ" fact="0.1"/>
      <dgm:constr type="w" for="ch" forName="sibTrans" refType="w" refFor="ch" refForName="composite" op="equ" fact="0.05"/>
      <dgm:constr type="h" for="ch" forName="sibTrans" refType="w" refFor="ch" refForName="sibTrans" op="equ"/>
    </dgm:constrLst>
    <dgm:forEach name="nodesForEach" axis="ch" ptType="node">
      <dgm:layoutNode name="composite">
        <dgm:alg type="composite">
          <dgm:param type="ar" val="0.5"/>
        </dgm:alg>
        <dgm:shape xmlns:r="http://schemas.openxmlformats.org/officeDocument/2006/relationships" r:blip="">
          <dgm:adjLst/>
        </dgm:shape>
        <dgm:choose name="Name4">
          <dgm:if name="Name5" func="var" arg="dir" op="equ" val="norm">
            <dgm:constrLst>
              <dgm:constr type="l" for="ch" forName="Parent" refType="w" fact="0"/>
              <dgm:constr type="t" for="ch" forName="Parent" refType="h" fact="0"/>
              <dgm:constr type="w" for="ch" forName="Parent" refType="w"/>
              <dgm:constr type="h" for="ch" forName="Parent" refType="h" fact="0.1"/>
              <dgm:constr type="l" for="ch" forName="Accent" refType="w" fact="0"/>
              <dgm:constr type="b" for="ch" forName="Accent" refType="h"/>
              <dgm:constr type="w" for="ch" forName="Accent" refType="w" fact="0"/>
              <dgm:constr type="h" for="ch" forName="Accent" refType="h" fact="0.9"/>
              <dgm:constr type="l" for="ch" forName="Image" refType="w" fact="0.05"/>
              <dgm:constr type="t" for="ch" forName="Image" refType="h" fact="0.13"/>
              <dgm:constr type="w" for="ch" forName="Image" refType="w" fact="0.9467"/>
              <dgm:constr type="h" for="ch" forName="Image" refType="h" fact="0.405"/>
              <dgm:constr type="l" for="ch" forName="Child" refType="w" fact="0.05"/>
              <dgm:constr type="t" for="ch" forName="Child" refType="h" fact="0.535"/>
              <dgm:constr type="w" for="ch" forName="Child" refType="w" fact="0.9467"/>
              <dgm:constr type="h" for="ch" forName="Child" refType="h" fact="0.465"/>
            </dgm:constrLst>
          </dgm:if>
          <dgm:else name="Name6">
            <dgm:constrLst>
              <dgm:constr type="l" for="ch" forName="Parent" refType="w" fact="0"/>
              <dgm:constr type="t" for="ch" forName="Parent" refType="h" fact="0"/>
              <dgm:constr type="w" for="ch" forName="Parent" refType="w"/>
              <dgm:constr type="h" for="ch" forName="Parent" refType="h" fact="0.1"/>
              <dgm:constr type="l" for="ch" forName="Accent" refType="w"/>
              <dgm:constr type="b" for="ch" forName="Accent" refType="h"/>
              <dgm:constr type="h" for="ch" forName="Accent" refType="h" fact="0.9"/>
              <dgm:constr type="l" for="ch" forName="Image" refType="w" fact="0"/>
              <dgm:constr type="t" for="ch" forName="Image" refType="h" fact="0.13"/>
              <dgm:constr type="w" for="ch" forName="Image" refType="w" fact="0.9467"/>
              <dgm:constr type="h" for="ch" forName="Image" refType="h" fact="0.405"/>
              <dgm:constr type="l" for="ch" forName="Child" refType="w" fact="0"/>
              <dgm:constr type="t" for="ch" forName="Child" refType="h" fact="0.535"/>
              <dgm:constr type="w" for="ch" forName="Child" refType="w" fact="0.9467"/>
              <dgm:constr type="h" for="ch" forName="Child" refType="h" fact="0.465"/>
            </dgm:constrLst>
          </dgm:else>
        </dgm:choose>
        <dgm:forEach name="Name7" axis="self" ptType="node">
          <dgm:layoutNode name="Accent" styleLbl="alignAcc1">
            <dgm:alg type="sp"/>
            <dgm:shape xmlns:r="http://schemas.openxmlformats.org/officeDocument/2006/relationships" type="line" r:blip="">
              <dgm:adjLst/>
            </dgm:shape>
            <dgm:presOf/>
          </dgm:layoutNode>
          <dgm:layoutNode name="Image">
            <dgm:alg type="sp"/>
            <dgm:shape xmlns:r="http://schemas.openxmlformats.org/officeDocument/2006/relationships" type="rect" r:blip="" blipPhldr="1">
              <dgm:adjLst/>
            </dgm:shape>
            <dgm:presOf/>
          </dgm:layoutNode>
          <dgm:layoutNode name="Child" styleLbl="revTx">
            <dgm:varLst>
              <dgm:bulletEnabled val="1"/>
            </dgm:varLst>
            <dgm:choose name="Name8">
              <dgm:if name="Name9" axis="ch" ptType="node" func="cnt" op="gt" val="1">
                <dgm:choose name="Name10">
                  <dgm:if name="Name11" func="var" arg="dir" op="equ" val="norm">
                    <dgm:alg type="tx">
                      <dgm:param type="shpTxLTRAlignCh" val="l"/>
                      <dgm:param type="shpTxRTLAlignCh" val="r"/>
                      <dgm:param type="txAnchorVert" val="t"/>
                      <dgm:param type="stBulletLvl" val="1"/>
                    </dgm:alg>
                  </dgm:if>
                  <dgm:else name="Name12">
                    <dgm:alg type="tx">
                      <dgm:param type="shpTxLTRAlignCh" val="l"/>
                      <dgm:param type="shpTxRTLAlignCh" val="r"/>
                      <dgm:param type="txAnchorVert" val="t"/>
                      <dgm:param type="stBulletLvl" val="1"/>
                    </dgm:alg>
                  </dgm:else>
                </dgm:choose>
              </dgm:if>
              <dgm:else name="Name13">
                <dgm:choose name="Name14">
                  <dgm:if name="Name15" func="var" arg="dir" op="equ" val="norm">
                    <dgm:alg type="tx">
                      <dgm:param type="shpTxLTRAlignCh" val="l"/>
                      <dgm:param type="shpTxRTLAlignCh" val="r"/>
                      <dgm:param type="txAnchorVert" val="t"/>
                      <dgm:param type="stBulletLvl" val="2"/>
                    </dgm:alg>
                  </dgm:if>
                  <dgm:else name="Name16">
                    <dgm:alg type="tx">
                      <dgm:param type="shpTxLTRAlignCh" val="l"/>
                      <dgm:param type="shpTxRTLAlignCh" val="r"/>
                      <dgm:param type="txAnchorVert" val="t"/>
                      <dgm:param type="stBulletLvl" val="2"/>
                    </dgm:alg>
                  </dgm:else>
                </dgm:choose>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Parent" styleLbl="alignNode1">
            <dgm:varLst>
              <dgm:bulletEnabled val="1"/>
            </dgm:varLst>
            <dgm:alg type="tx">
              <dgm:param type="shpTxLTRAlignCh" val="ctr"/>
              <dgm:param type="txAnchorVertCh" val="mid"/>
            </dgm:alg>
            <dgm:shape xmlns:r="http://schemas.openxmlformats.org/officeDocument/2006/relationships" type="rect" r:blip="">
              <dgm:adjLst/>
            </dgm:shape>
            <dgm:presOf axis="self"/>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11/28/23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media1.wav>
</file>

<file path=ppt/media/media2.wav>
</file>

<file path=ppt/media/media3.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11/26/23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32" name="Instructions"/>
          <p:cNvSpPr/>
          <p:nvPr userDrawn="1"/>
        </p:nvSpPr>
        <p:spPr>
          <a:xfrm>
            <a:off x="44302680" y="-1"/>
            <a:ext cx="12447270" cy="32918400"/>
          </a:xfrm>
          <a:prstGeom prst="rect">
            <a:avLst/>
          </a:prstGeom>
          <a:solidFill>
            <a:schemeClr val="bg1">
              <a:lumMod val="85000"/>
            </a:schemeClr>
          </a:solidFill>
          <a:ln>
            <a:solidFill>
              <a:srgbClr val="00246A"/>
            </a:solidFill>
          </a:ln>
        </p:spPr>
        <p:style>
          <a:lnRef idx="2">
            <a:schemeClr val="accent1">
              <a:shade val="50000"/>
            </a:schemeClr>
          </a:lnRef>
          <a:fillRef idx="1">
            <a:schemeClr val="accent1"/>
          </a:fillRef>
          <a:effectRef idx="0">
            <a:schemeClr val="accent1"/>
          </a:effectRef>
          <a:fontRef idx="minor">
            <a:schemeClr val="lt1"/>
          </a:fontRef>
        </p:style>
        <p:txBody>
          <a:bodyPr lIns="274320" rIns="274320" rtlCol="0" anchor="t"/>
          <a:lstStyle/>
          <a:p>
            <a:pPr lvl="0">
              <a:spcBef>
                <a:spcPts val="1200"/>
              </a:spcBef>
            </a:pPr>
            <a:r>
              <a:rPr sz="9600" b="1" dirty="0">
                <a:solidFill>
                  <a:prstClr val="white">
                    <a:lumMod val="50000"/>
                  </a:prstClr>
                </a:solidFill>
                <a:latin typeface="Calibri Light" panose="020F0302020204030204" pitchFamily="34" charset="0"/>
                <a:cs typeface="Calibri" panose="020F0502020204030204" pitchFamily="34" charset="0"/>
              </a:rPr>
              <a:t>Printing:</a:t>
            </a:r>
          </a:p>
          <a:p>
            <a:pPr lvl="0">
              <a:spcBef>
                <a:spcPts val="1200"/>
              </a:spcBef>
            </a:pPr>
            <a:r>
              <a:rPr lang="en-US" sz="6600" b="1"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300"/>
              </a:spcBef>
            </a:pPr>
            <a:endParaRPr sz="6000" b="1" dirty="0">
              <a:solidFill>
                <a:prstClr val="white">
                  <a:lumMod val="50000"/>
                </a:prstClr>
              </a:solidFill>
              <a:latin typeface="Calibri Light" panose="020F0302020204030204" pitchFamily="34" charset="0"/>
              <a:cs typeface="Calibri" panose="020F0502020204030204" pitchFamily="34" charset="0"/>
            </a:endParaRPr>
          </a:p>
          <a:p>
            <a:pPr lvl="0">
              <a:spcBef>
                <a:spcPts val="1200"/>
              </a:spcBef>
            </a:pPr>
            <a:r>
              <a:rPr sz="8800" b="1"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1200"/>
              </a:spcBef>
            </a:pPr>
            <a:r>
              <a:rPr sz="6600" b="1"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6600" b="1" dirty="0">
                <a:solidFill>
                  <a:prstClr val="white">
                    <a:lumMod val="50000"/>
                  </a:prstClr>
                </a:solidFill>
                <a:latin typeface="Calibri Light" panose="020F0302020204030204" pitchFamily="34" charset="0"/>
                <a:cs typeface="Calibri" panose="020F0502020204030204" pitchFamily="34" charset="0"/>
              </a:rPr>
              <a:t>poster </a:t>
            </a:r>
            <a:r>
              <a:rPr sz="6600" b="1" dirty="0">
                <a:solidFill>
                  <a:prstClr val="white">
                    <a:lumMod val="50000"/>
                  </a:prstClr>
                </a:solidFill>
                <a:latin typeface="Calibri Light" panose="020F0302020204030204" pitchFamily="34" charset="0"/>
                <a:cs typeface="Calibri" panose="020F0502020204030204" pitchFamily="34" charset="0"/>
              </a:rPr>
              <a:t>are formatted for you. </a:t>
            </a:r>
            <a:r>
              <a:rPr lang="en-US" sz="6600" b="1" dirty="0">
                <a:solidFill>
                  <a:prstClr val="white">
                    <a:lumMod val="50000"/>
                  </a:prstClr>
                </a:solidFill>
                <a:latin typeface="Calibri Light" panose="020F0302020204030204" pitchFamily="34" charset="0"/>
                <a:cs typeface="Calibri" panose="020F0502020204030204" pitchFamily="34" charset="0"/>
              </a:rPr>
              <a:t>Type</a:t>
            </a:r>
            <a:r>
              <a:rPr lang="en-US" sz="6600" b="1"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6600" b="1" dirty="0">
                <a:solidFill>
                  <a:prstClr val="white">
                    <a:lumMod val="50000"/>
                  </a:prstClr>
                </a:solidFill>
                <a:latin typeface="Calibri Light" panose="020F0302020204030204" pitchFamily="34" charset="0"/>
                <a:cs typeface="Calibri" panose="020F0502020204030204" pitchFamily="34" charset="0"/>
              </a:rPr>
              <a:t>to add text, or c</a:t>
            </a:r>
            <a:r>
              <a:rPr lang="en-US" sz="6600" b="1"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2400"/>
              </a:spcBef>
            </a:pPr>
            <a:r>
              <a:rPr lang="en-US" sz="6600" b="1" dirty="0">
                <a:solidFill>
                  <a:prstClr val="white">
                    <a:lumMod val="50000"/>
                  </a:prstClr>
                </a:solidFill>
                <a:latin typeface="Calibri Light" panose="020F0302020204030204" pitchFamily="34" charset="0"/>
                <a:cs typeface="Calibri" panose="020F0502020204030204" pitchFamily="34" charset="0"/>
              </a:rPr>
              <a:t>T</a:t>
            </a:r>
            <a:r>
              <a:rPr sz="6600" b="1" dirty="0">
                <a:solidFill>
                  <a:prstClr val="white">
                    <a:lumMod val="50000"/>
                  </a:prstClr>
                </a:solidFill>
                <a:latin typeface="Calibri Light" panose="020F0302020204030204" pitchFamily="34" charset="0"/>
                <a:cs typeface="Calibri" panose="020F0502020204030204" pitchFamily="34" charset="0"/>
              </a:rPr>
              <a:t>o add or remove bullet points from text, click the Bullets button on the Home tab.</a:t>
            </a:r>
          </a:p>
          <a:p>
            <a:pPr lvl="0">
              <a:spcBef>
                <a:spcPts val="2400"/>
              </a:spcBef>
            </a:pPr>
            <a:r>
              <a:rPr sz="6600" b="1"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6600" b="1" dirty="0">
                <a:solidFill>
                  <a:prstClr val="white">
                    <a:lumMod val="50000"/>
                  </a:prstClr>
                </a:solidFill>
                <a:latin typeface="Calibri Light" panose="020F0302020204030204" pitchFamily="34" charset="0"/>
                <a:cs typeface="Calibri" panose="020F0502020204030204" pitchFamily="34" charset="0"/>
              </a:rPr>
              <a:t>content</a:t>
            </a:r>
            <a:r>
              <a:rPr sz="6600" b="1" dirty="0">
                <a:solidFill>
                  <a:prstClr val="white">
                    <a:lumMod val="50000"/>
                  </a:prstClr>
                </a:solidFill>
                <a:latin typeface="Calibri Light" panose="020F0302020204030204" pitchFamily="34" charset="0"/>
                <a:cs typeface="Calibri" panose="020F0502020204030204" pitchFamily="34" charset="0"/>
              </a:rPr>
              <a:t> or body text, make a copy of what you need and drag it into place. PowerPoint’s Smart Guides will help you align it with everything else.</a:t>
            </a:r>
          </a:p>
          <a:p>
            <a:pPr lvl="0">
              <a:spcBef>
                <a:spcPts val="2400"/>
              </a:spcBef>
            </a:pPr>
            <a:r>
              <a:rPr sz="6600" b="1" dirty="0">
                <a:solidFill>
                  <a:prstClr val="white">
                    <a:lumMod val="50000"/>
                  </a:prstClr>
                </a:solidFill>
                <a:latin typeface="Calibri Light" panose="020F0302020204030204" pitchFamily="34" charset="0"/>
                <a:cs typeface="Calibri" panose="020F0502020204030204" pitchFamily="34" charset="0"/>
              </a:rPr>
              <a:t>Want to use your own picture</a:t>
            </a:r>
            <a:r>
              <a:rPr lang="en-US" sz="6600" b="1" dirty="0">
                <a:solidFill>
                  <a:prstClr val="white">
                    <a:lumMod val="50000"/>
                  </a:prstClr>
                </a:solidFill>
                <a:latin typeface="Calibri Light" panose="020F0302020204030204" pitchFamily="34" charset="0"/>
                <a:cs typeface="Calibri" panose="020F0502020204030204" pitchFamily="34" charset="0"/>
              </a:rPr>
              <a:t>s</a:t>
            </a:r>
            <a:r>
              <a:rPr sz="6600" b="1" dirty="0">
                <a:solidFill>
                  <a:prstClr val="white">
                    <a:lumMod val="50000"/>
                  </a:prstClr>
                </a:solidFill>
                <a:latin typeface="Calibri Light" panose="020F0302020204030204" pitchFamily="34" charset="0"/>
                <a:cs typeface="Calibri" panose="020F0502020204030204" pitchFamily="34" charset="0"/>
              </a:rPr>
              <a:t> instead of ours? No problem!</a:t>
            </a:r>
            <a:r>
              <a:rPr lang="en-US" sz="6600" b="1" dirty="0">
                <a:solidFill>
                  <a:prstClr val="white">
                    <a:lumMod val="50000"/>
                  </a:prstClr>
                </a:solidFill>
                <a:latin typeface="Calibri Light" panose="020F0302020204030204" pitchFamily="34" charset="0"/>
                <a:cs typeface="Calibri" panose="020F0502020204030204" pitchFamily="34" charset="0"/>
              </a:rPr>
              <a:t> Just click a picture, press the Delete key, then click the icon to add your picture.</a:t>
            </a:r>
          </a:p>
          <a:p>
            <a:pPr lvl="0">
              <a:spcBef>
                <a:spcPts val="2400"/>
              </a:spcBef>
            </a:pPr>
            <a:r>
              <a:rPr lang="en-US" sz="4000" b="1" dirty="0">
                <a:solidFill>
                  <a:prstClr val="white">
                    <a:lumMod val="50000"/>
                  </a:prstClr>
                </a:solidFill>
                <a:latin typeface="Calibri Light" panose="020F0302020204030204" pitchFamily="34" charset="0"/>
                <a:cs typeface="Calibri" panose="020F0502020204030204" pitchFamily="34" charset="0"/>
              </a:rPr>
              <a:t>Note:</a:t>
            </a:r>
            <a:r>
              <a:rPr lang="en-US" sz="4000" b="1" baseline="0" dirty="0">
                <a:solidFill>
                  <a:prstClr val="white">
                    <a:lumMod val="50000"/>
                  </a:prstClr>
                </a:solidFill>
                <a:latin typeface="Calibri Light" panose="020F0302020204030204" pitchFamily="34" charset="0"/>
                <a:cs typeface="Calibri" panose="020F0502020204030204" pitchFamily="34" charset="0"/>
              </a:rPr>
              <a:t> This template  has been adapted by DMC. The original template can be download from http://office.microsoft.com/en-us/templates/science-project-poster-TC104001343.aspx</a:t>
            </a:r>
            <a:endParaRPr lang="en-US" sz="4000" b="1" dirty="0">
              <a:solidFill>
                <a:prstClr val="white">
                  <a:lumMod val="50000"/>
                </a:prstClr>
              </a:solidFill>
              <a:latin typeface="Calibri Light" panose="020F0302020204030204" pitchFamily="34" charset="0"/>
              <a:cs typeface="Calibri" panose="020F0502020204030204" pitchFamily="34" charset="0"/>
            </a:endParaRPr>
          </a:p>
          <a:p>
            <a:pPr lvl="0">
              <a:spcBef>
                <a:spcPts val="2400"/>
              </a:spcBef>
            </a:pPr>
            <a:endParaRPr sz="6600" dirty="0">
              <a:solidFill>
                <a:prstClr val="white">
                  <a:lumMod val="50000"/>
                </a:prstClr>
              </a:solidFill>
              <a:latin typeface="Calibri Light" panose="020F0302020204030204" pitchFamily="34" charset="0"/>
              <a:cs typeface="Calibri" panose="020F0502020204030204" pitchFamily="34" charset="0"/>
            </a:endParaRPr>
          </a:p>
        </p:txBody>
      </p:sp>
      <p:sp>
        <p:nvSpPr>
          <p:cNvPr id="6" name="Title 5"/>
          <p:cNvSpPr>
            <a:spLocks noGrp="1"/>
          </p:cNvSpPr>
          <p:nvPr>
            <p:ph type="title"/>
          </p:nvPr>
        </p:nvSpPr>
        <p:spPr/>
        <p:txBody>
          <a:bodyPr/>
          <a:lstStyle/>
          <a:p>
            <a:r>
              <a:rPr lang="en-US"/>
              <a:t>Click to edit Master title style</a:t>
            </a:r>
          </a:p>
        </p:txBody>
      </p:sp>
      <p:sp>
        <p:nvSpPr>
          <p:cNvPr id="31" name="Text Placeholder 6"/>
          <p:cNvSpPr>
            <a:spLocks noGrp="1"/>
          </p:cNvSpPr>
          <p:nvPr>
            <p:ph type="body" sz="quarter" idx="36"/>
          </p:nvPr>
        </p:nvSpPr>
        <p:spPr bwMode="auto">
          <a:xfrm>
            <a:off x="1158240" y="4093905"/>
            <a:ext cx="30174412" cy="646331"/>
          </a:xfrm>
        </p:spPr>
        <p:txBody>
          <a:bodyPr anchor="ctr">
            <a:noAutofit/>
          </a:bodyPr>
          <a:lstStyle>
            <a:lvl1pPr marL="0" indent="0">
              <a:spcBef>
                <a:spcPts val="0"/>
              </a:spcBef>
              <a:buNone/>
              <a:defRPr sz="3600">
                <a:solidFill>
                  <a:schemeClr val="bg1">
                    <a:lumMod val="75000"/>
                  </a:schemeClr>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a:t>Click to edit Master text styles</a:t>
            </a:r>
          </a:p>
        </p:txBody>
      </p:sp>
      <p:sp>
        <p:nvSpPr>
          <p:cNvPr id="7" name="Text Placeholder 6"/>
          <p:cNvSpPr>
            <a:spLocks noGrp="1"/>
          </p:cNvSpPr>
          <p:nvPr>
            <p:ph type="body" sz="quarter" idx="13" hasCustomPrompt="1"/>
          </p:nvPr>
        </p:nvSpPr>
        <p:spPr>
          <a:xfrm>
            <a:off x="1143000" y="5669280"/>
            <a:ext cx="12801600" cy="1280160"/>
          </a:xfrm>
          <a:prstGeom prst="rect">
            <a:avLst/>
          </a:prstGeom>
          <a:gradFill>
            <a:gsLst>
              <a:gs pos="0">
                <a:srgbClr val="5E6062"/>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9" name="Text Placeholder 8"/>
          <p:cNvSpPr>
            <a:spLocks noGrp="1"/>
          </p:cNvSpPr>
          <p:nvPr>
            <p:ph type="body" sz="quarter" idx="39" hasCustomPrompt="1"/>
          </p:nvPr>
        </p:nvSpPr>
        <p:spPr bwMode="ltGray">
          <a:xfrm>
            <a:off x="1143000" y="7114032"/>
            <a:ext cx="12801600" cy="2732574"/>
          </a:xfrm>
          <a:solidFill>
            <a:schemeClr val="tx2">
              <a:lumMod val="10000"/>
              <a:lumOff val="90000"/>
            </a:schemeClr>
          </a:solidFill>
        </p:spPr>
        <p:txBody>
          <a:bodyPr lIns="365760" rIns="365760" anchor="ctr">
            <a:noAutofit/>
          </a:bodyPr>
          <a:lstStyle>
            <a:lvl1pPr marL="0" indent="0">
              <a:spcBef>
                <a:spcPts val="1200"/>
              </a:spcBef>
              <a:buFont typeface="Arial" panose="020B0604020202020204" pitchFamily="34" charset="0"/>
              <a:buNone/>
              <a:defRPr sz="4400" baseline="0"/>
            </a:lvl1pPr>
            <a:lvl2pPr marL="571500" indent="-571500">
              <a:spcBef>
                <a:spcPts val="1200"/>
              </a:spcBef>
              <a:buFont typeface="Arial" panose="020B0604020202020204" pitchFamily="34" charset="0"/>
              <a:buChar char="•"/>
              <a:defRPr sz="4400"/>
            </a:lvl2pPr>
            <a:lvl3pPr marL="571500" indent="-571500">
              <a:spcBef>
                <a:spcPts val="1200"/>
              </a:spcBef>
              <a:buFont typeface="Arial" panose="020B0604020202020204" pitchFamily="34" charset="0"/>
              <a:buChar char="•"/>
              <a:defRPr sz="4400"/>
            </a:lvl3pPr>
            <a:lvl4pPr marL="0" indent="0">
              <a:spcBef>
                <a:spcPts val="1200"/>
              </a:spcBef>
              <a:buNone/>
              <a:defRPr sz="4400"/>
            </a:lvl4pPr>
            <a:lvl5pPr marL="0" indent="0">
              <a:spcBef>
                <a:spcPts val="1200"/>
              </a:spcBef>
              <a:buNone/>
              <a:defRPr sz="4400"/>
            </a:lvl5pPr>
            <a:lvl6pPr marL="0" indent="0">
              <a:spcBef>
                <a:spcPts val="1200"/>
              </a:spcBef>
              <a:buNone/>
              <a:defRPr sz="4400"/>
            </a:lvl6pPr>
            <a:lvl7pPr marL="0" indent="0">
              <a:spcBef>
                <a:spcPts val="1200"/>
              </a:spcBef>
              <a:buNone/>
              <a:defRPr sz="4400"/>
            </a:lvl7pPr>
            <a:lvl8pPr marL="0" indent="0">
              <a:spcBef>
                <a:spcPts val="1200"/>
              </a:spcBef>
              <a:buNone/>
              <a:defRPr sz="4400"/>
            </a:lvl8pPr>
            <a:lvl9pPr marL="0" indent="0">
              <a:spcBef>
                <a:spcPts val="1200"/>
              </a:spcBef>
              <a:buNone/>
              <a:defRPr sz="4400"/>
            </a:lvl9pPr>
          </a:lstStyle>
          <a:p>
            <a:pPr lvl="0"/>
            <a:r>
              <a:rPr lang="en-US" dirty="0"/>
              <a:t>Type your question or a statement of the problem here</a:t>
            </a:r>
          </a:p>
        </p:txBody>
      </p:sp>
      <p:sp>
        <p:nvSpPr>
          <p:cNvPr id="36" name="Text Placeholder 6"/>
          <p:cNvSpPr>
            <a:spLocks noGrp="1"/>
          </p:cNvSpPr>
          <p:nvPr>
            <p:ph type="body" sz="quarter" idx="37" hasCustomPrompt="1"/>
          </p:nvPr>
        </p:nvSpPr>
        <p:spPr>
          <a:xfrm>
            <a:off x="1143000" y="10497312"/>
            <a:ext cx="12801600" cy="1280160"/>
          </a:xfrm>
          <a:prstGeom prst="rect">
            <a:avLst/>
          </a:prstGeom>
          <a:gradFill>
            <a:gsLst>
              <a:gs pos="0">
                <a:srgbClr val="5E6062"/>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37" name="Content Placeholder 17"/>
          <p:cNvSpPr>
            <a:spLocks noGrp="1"/>
          </p:cNvSpPr>
          <p:nvPr>
            <p:ph sz="quarter" idx="38" hasCustomPrompt="1"/>
          </p:nvPr>
        </p:nvSpPr>
        <p:spPr>
          <a:xfrm>
            <a:off x="1143000" y="11868912"/>
            <a:ext cx="12801600" cy="2807506"/>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p:txBody>
      </p:sp>
      <p:sp>
        <p:nvSpPr>
          <p:cNvPr id="11" name="Text Placeholder 6"/>
          <p:cNvSpPr>
            <a:spLocks noGrp="1"/>
          </p:cNvSpPr>
          <p:nvPr>
            <p:ph type="body" sz="quarter" idx="17" hasCustomPrompt="1"/>
          </p:nvPr>
        </p:nvSpPr>
        <p:spPr>
          <a:xfrm>
            <a:off x="1143000" y="14950440"/>
            <a:ext cx="12801600" cy="1219200"/>
          </a:xfrm>
          <a:prstGeom prst="rect">
            <a:avLst/>
          </a:prstGeom>
          <a:gradFill>
            <a:gsLst>
              <a:gs pos="0">
                <a:srgbClr val="5E6062"/>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440912"/>
            <a:ext cx="12801600" cy="6027461"/>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2887432"/>
            <a:ext cx="12801600" cy="1219200"/>
          </a:xfrm>
          <a:prstGeom prst="rect">
            <a:avLst/>
          </a:prstGeom>
          <a:gradFill>
            <a:gsLst>
              <a:gs pos="0">
                <a:srgbClr val="5E6062"/>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4332184"/>
            <a:ext cx="12801600" cy="7296912"/>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669280"/>
            <a:ext cx="12801600" cy="1219200"/>
          </a:xfrm>
          <a:prstGeom prst="rect">
            <a:avLst/>
          </a:prstGeom>
          <a:gradFill>
            <a:gsLst>
              <a:gs pos="0">
                <a:srgbClr val="5E6062"/>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114032"/>
            <a:ext cx="12801600" cy="6795556"/>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8" name="Text Placeholder 6"/>
          <p:cNvSpPr>
            <a:spLocks noGrp="1"/>
          </p:cNvSpPr>
          <p:nvPr>
            <p:ph type="body" sz="quarter" idx="40" hasCustomPrompt="1"/>
          </p:nvPr>
        </p:nvSpPr>
        <p:spPr>
          <a:xfrm>
            <a:off x="15544800" y="14328648"/>
            <a:ext cx="12801600" cy="1219200"/>
          </a:xfrm>
          <a:prstGeom prst="rect">
            <a:avLst/>
          </a:prstGeom>
          <a:gradFill>
            <a:gsLst>
              <a:gs pos="0">
                <a:srgbClr val="5E6062"/>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18" name="Content Placeholder 17"/>
          <p:cNvSpPr>
            <a:spLocks noGrp="1"/>
          </p:cNvSpPr>
          <p:nvPr>
            <p:ph sz="quarter" idx="23" hasCustomPrompt="1"/>
          </p:nvPr>
        </p:nvSpPr>
        <p:spPr>
          <a:xfrm>
            <a:off x="15544800" y="15773399"/>
            <a:ext cx="12801600" cy="6694973"/>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4" name="Text Placeholder 6"/>
          <p:cNvSpPr>
            <a:spLocks noGrp="1"/>
          </p:cNvSpPr>
          <p:nvPr>
            <p:ph type="body" sz="quarter" idx="29" hasCustomPrompt="1"/>
          </p:nvPr>
        </p:nvSpPr>
        <p:spPr>
          <a:xfrm>
            <a:off x="15544800" y="22887432"/>
            <a:ext cx="12801600" cy="1219200"/>
          </a:xfrm>
          <a:prstGeom prst="rect">
            <a:avLst/>
          </a:prstGeom>
          <a:gradFill>
            <a:gsLst>
              <a:gs pos="0">
                <a:srgbClr val="5E6062"/>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4332184"/>
            <a:ext cx="12801600" cy="7296912"/>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669280"/>
            <a:ext cx="12801600" cy="1219200"/>
          </a:xfrm>
          <a:prstGeom prst="rect">
            <a:avLst/>
          </a:prstGeom>
          <a:gradFill>
            <a:gsLst>
              <a:gs pos="0">
                <a:srgbClr val="5E6062"/>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114032"/>
            <a:ext cx="12801600" cy="7315200"/>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4914834"/>
            <a:ext cx="12801600" cy="4538610"/>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p:txBody>
      </p:sp>
      <p:sp>
        <p:nvSpPr>
          <p:cNvPr id="39" name="Text Placeholder 6"/>
          <p:cNvSpPr>
            <a:spLocks noGrp="1"/>
          </p:cNvSpPr>
          <p:nvPr>
            <p:ph type="body" sz="quarter" idx="41" hasCustomPrompt="1"/>
          </p:nvPr>
        </p:nvSpPr>
        <p:spPr>
          <a:xfrm>
            <a:off x="29900880" y="19767596"/>
            <a:ext cx="12801600" cy="1219200"/>
          </a:xfrm>
          <a:prstGeom prst="rect">
            <a:avLst/>
          </a:prstGeom>
          <a:gradFill>
            <a:gsLst>
              <a:gs pos="0">
                <a:srgbClr val="5E6062"/>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40" name="Content Placeholder 17"/>
          <p:cNvSpPr>
            <a:spLocks noGrp="1"/>
          </p:cNvSpPr>
          <p:nvPr>
            <p:ph sz="quarter" idx="42" hasCustomPrompt="1"/>
          </p:nvPr>
        </p:nvSpPr>
        <p:spPr>
          <a:xfrm>
            <a:off x="29900880" y="21212348"/>
            <a:ext cx="12801600" cy="4344786"/>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p:txBody>
      </p:sp>
      <p:sp>
        <p:nvSpPr>
          <p:cNvPr id="29" name="Text Placeholder 6"/>
          <p:cNvSpPr>
            <a:spLocks noGrp="1"/>
          </p:cNvSpPr>
          <p:nvPr>
            <p:ph type="body" sz="quarter" idx="34" hasCustomPrompt="1"/>
          </p:nvPr>
        </p:nvSpPr>
        <p:spPr>
          <a:xfrm>
            <a:off x="29900880" y="25722072"/>
            <a:ext cx="12801600" cy="1219200"/>
          </a:xfrm>
          <a:prstGeom prst="rect">
            <a:avLst/>
          </a:prstGeom>
          <a:gradFill>
            <a:gsLst>
              <a:gs pos="0">
                <a:srgbClr val="5E6062"/>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166824"/>
            <a:ext cx="12801600" cy="4462272"/>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p:txBody>
      </p:sp>
      <p:sp>
        <p:nvSpPr>
          <p:cNvPr id="3" name="Date Placeholder 2"/>
          <p:cNvSpPr>
            <a:spLocks noGrp="1"/>
          </p:cNvSpPr>
          <p:nvPr>
            <p:ph type="dt" sz="half" idx="10"/>
          </p:nvPr>
        </p:nvSpPr>
        <p:spPr/>
        <p:txBody>
          <a:bodyPr/>
          <a:lstStyle/>
          <a:p>
            <a:fld id="{ECAA57DF-1C19-4726-AB84-014692BAD8F5}" type="datetimeFigureOut">
              <a:rPr lang="en-US" smtClean="0"/>
              <a:t>11/26/23</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8" name="Picture Placeholder 7"/>
          <p:cNvSpPr>
            <a:spLocks noGrp="1"/>
          </p:cNvSpPr>
          <p:nvPr>
            <p:ph type="pic" sz="quarter" idx="43"/>
          </p:nvPr>
        </p:nvSpPr>
        <p:spPr>
          <a:xfrm>
            <a:off x="32270700" y="-1"/>
            <a:ext cx="11620500" cy="3842445"/>
          </a:xfrm>
          <a:effectDag name="">
            <a:cont type="tree" name="">
              <a:effect ref="fillLine"/>
              <a:alphaMod>
                <a:cont name="">
                  <a:fill>
                    <a:gradFill>
                      <a:gsLst>
                        <a:gs pos="60000">
                          <a:srgbClr val="000000">
                            <a:alpha val="100000"/>
                          </a:srgbClr>
                        </a:gs>
                        <a:gs pos="97000">
                          <a:srgbClr val="000000">
                            <a:alpha val="0"/>
                          </a:srgbClr>
                        </a:gs>
                      </a:gsLst>
                      <a:lin ang="10800000"/>
                    </a:gradFill>
                  </a:fill>
                </a:cont>
              </a:alphaMod>
            </a:cont>
          </a:effectDag>
        </p:spPr>
        <p:txBody>
          <a:bodyPr lIns="91440" tIns="457200" rIns="91440"/>
          <a:lstStyle>
            <a:lvl1pPr marL="0" indent="0"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45907722"/>
      </p:ext>
    </p:extLst>
  </p:cSld>
  <p:clrMapOvr>
    <a:masterClrMapping/>
  </p:clrMapOvr>
  <p:extLst>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bwMode="ltGray">
          <a:xfrm>
            <a:off x="0" y="0"/>
            <a:ext cx="43891200" cy="5029200"/>
          </a:xfrm>
          <a:prstGeom prst="rect">
            <a:avLst/>
          </a:prstGeom>
          <a:solidFill>
            <a:srgbClr val="0024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bwMode="auto">
          <a:xfrm>
            <a:off x="1158240" y="685860"/>
            <a:ext cx="30175200" cy="2971740"/>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158240" y="6019800"/>
            <a:ext cx="4158996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1600">
                <a:solidFill>
                  <a:schemeClr val="tx1">
                    <a:tint val="75000"/>
                  </a:schemeClr>
                </a:solidFill>
              </a:defRPr>
            </a:lvl1pPr>
          </a:lstStyle>
          <a:p>
            <a:fld id="{ECAA57DF-1C19-4726-AB84-014692BAD8F5}" type="datetimeFigureOut">
              <a:rPr lang="en-US" smtClean="0"/>
              <a:pPr/>
              <a:t>11/26/23</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1600">
                <a:solidFill>
                  <a:schemeClr val="tx1">
                    <a:tint val="75000"/>
                  </a:schemeClr>
                </a:solidFill>
              </a:defRPr>
            </a:lvl1pPr>
          </a:lstStyle>
          <a:p>
            <a:fld id="{91B4C631-C489-4C11-812F-2172FBEAE82B}" type="slidenum">
              <a:rPr lang="en-US" smtClean="0"/>
              <a:pPr/>
              <a:t>‹#›</a:t>
            </a:fld>
            <a:endParaRPr lang="en-US"/>
          </a:p>
        </p:txBody>
      </p:sp>
      <p:sp>
        <p:nvSpPr>
          <p:cNvPr id="8" name="Rectangle 7"/>
          <p:cNvSpPr/>
          <p:nvPr/>
        </p:nvSpPr>
        <p:spPr bwMode="gray">
          <a:xfrm>
            <a:off x="0" y="3956957"/>
            <a:ext cx="43891200" cy="1143000"/>
          </a:xfrm>
          <a:prstGeom prst="rect">
            <a:avLst/>
          </a:prstGeom>
          <a:solidFill>
            <a:srgbClr val="5E6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p:nvCxnSpPr>
        <p:spPr>
          <a:xfrm>
            <a:off x="0" y="3886200"/>
            <a:ext cx="43891200" cy="0"/>
          </a:xfrm>
          <a:prstGeom prst="line">
            <a:avLst/>
          </a:prstGeom>
          <a:ln w="114300">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4389120" rtl="0" eaLnBrk="1" latinLnBrk="0" hangingPunct="1">
        <a:lnSpc>
          <a:spcPct val="90000"/>
        </a:lnSpc>
        <a:spcBef>
          <a:spcPct val="0"/>
        </a:spcBef>
        <a:buNone/>
        <a:defRPr sz="11500" b="0" kern="1200">
          <a:solidFill>
            <a:schemeClr val="bg1"/>
          </a:solidFill>
          <a:latin typeface="+mj-lt"/>
          <a:ea typeface="+mj-ea"/>
          <a:cs typeface="+mj-cs"/>
        </a:defRPr>
      </a:lvl1pPr>
    </p:titleStyle>
    <p:bodyStyle>
      <a:lvl1pPr marL="45720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800" kern="1200">
          <a:solidFill>
            <a:schemeClr val="tx1"/>
          </a:solidFill>
          <a:latin typeface="+mn-lt"/>
          <a:ea typeface="+mn-ea"/>
          <a:cs typeface="+mn-cs"/>
        </a:defRPr>
      </a:lvl1pPr>
      <a:lvl2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2pPr>
      <a:lvl3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3pPr>
      <a:lvl4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4pPr>
      <a:lvl5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5pPr>
      <a:lvl6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6pPr>
      <a:lvl7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7pPr>
      <a:lvl8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8pPr>
      <a:lvl9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diagramColors" Target="../diagrams/colors1.xml"/><Relationship Id="rId18" Type="http://schemas.openxmlformats.org/officeDocument/2006/relationships/hyperlink" Target="https://ieeexplore.ieee.org/document/9581146" TargetMode="External"/><Relationship Id="rId3" Type="http://schemas.microsoft.com/office/2007/relationships/media" Target="../media/media2.wav"/><Relationship Id="rId21" Type="http://schemas.openxmlformats.org/officeDocument/2006/relationships/image" Target="../media/image6.png"/><Relationship Id="rId7" Type="http://schemas.openxmlformats.org/officeDocument/2006/relationships/slideLayout" Target="../slideLayouts/slideLayout1.xml"/><Relationship Id="rId12" Type="http://schemas.openxmlformats.org/officeDocument/2006/relationships/diagramQuickStyle" Target="../diagrams/quickStyle1.xml"/><Relationship Id="rId17" Type="http://schemas.openxmlformats.org/officeDocument/2006/relationships/hyperlink" Target="https://www.youtube.com/watch?v=OGcF7XSE6f0&amp;ab_channel=ValerioVelardo-TheSoundofAI" TargetMode="External"/><Relationship Id="rId2" Type="http://schemas.openxmlformats.org/officeDocument/2006/relationships/audio" Target="../media/media1.wav"/><Relationship Id="rId16" Type="http://schemas.openxmlformats.org/officeDocument/2006/relationships/hyperlink" Target="https://www.humdrum.org/Humdrum/commands/midi.html" TargetMode="External"/><Relationship Id="rId20" Type="http://schemas.openxmlformats.org/officeDocument/2006/relationships/image" Target="../media/image5.png"/><Relationship Id="rId1" Type="http://schemas.microsoft.com/office/2007/relationships/media" Target="../media/media1.wav"/><Relationship Id="rId6" Type="http://schemas.openxmlformats.org/officeDocument/2006/relationships/audio" Target="../media/media3.wav"/><Relationship Id="rId11" Type="http://schemas.openxmlformats.org/officeDocument/2006/relationships/diagramLayout" Target="../diagrams/layout1.xml"/><Relationship Id="rId5" Type="http://schemas.microsoft.com/office/2007/relationships/media" Target="../media/media3.wav"/><Relationship Id="rId15" Type="http://schemas.openxmlformats.org/officeDocument/2006/relationships/hyperlink" Target="https://medium.com/@stevehiehn/how-to-generate-music-with-python-the-basics-62e8ea9b99a5" TargetMode="External"/><Relationship Id="rId23" Type="http://schemas.openxmlformats.org/officeDocument/2006/relationships/image" Target="../media/image8.png"/><Relationship Id="rId10" Type="http://schemas.openxmlformats.org/officeDocument/2006/relationships/diagramData" Target="../diagrams/data1.xml"/><Relationship Id="rId19" Type="http://schemas.openxmlformats.org/officeDocument/2006/relationships/hyperlink" Target="https://arxiv.org/abs/2203.12105" TargetMode="External"/><Relationship Id="rId4" Type="http://schemas.openxmlformats.org/officeDocument/2006/relationships/audio" Target="../media/media2.wav"/><Relationship Id="rId9" Type="http://schemas.microsoft.com/office/2007/relationships/hdphoto" Target="../media/hdphoto1.wdp"/><Relationship Id="rId14" Type="http://schemas.microsoft.com/office/2007/relationships/diagramDrawing" Target="../diagrams/drawing1.xml"/><Relationship Id="rId2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3" name="Picture 9"/>
          <p:cNvPicPr>
            <a:picLocks noGrp="1" noChangeAspect="1" noChangeArrowheads="1"/>
          </p:cNvPicPr>
          <p:nvPr>
            <p:ph type="pic" sz="quarter" idx="43"/>
          </p:nvPr>
        </p:nvPicPr>
        <p:blipFill>
          <a:blip r:embed="rId8">
            <a:extLst>
              <a:ext uri="{BEBA8EAE-BF5A-486C-A8C5-ECC9F3942E4B}">
                <a14:imgProps xmlns:a14="http://schemas.microsoft.com/office/drawing/2010/main">
                  <a14:imgLayer r:embed="rId9"/>
                </a14:imgProps>
              </a:ext>
              <a:ext uri="{28A0092B-C50C-407E-A947-70E740481C1C}">
                <a14:useLocalDpi xmlns:a14="http://schemas.microsoft.com/office/drawing/2010/main" val="0"/>
              </a:ext>
            </a:extLst>
          </a:blip>
          <a:srcRect t="3012" b="3012"/>
          <a:stretch>
            <a:fillRect/>
          </a:stretch>
        </p:blipFill>
        <p:spPr bwMode="auto">
          <a:xfrm>
            <a:off x="32270700" y="0"/>
            <a:ext cx="11620500" cy="3842445"/>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4" name="Title 3"/>
          <p:cNvSpPr>
            <a:spLocks noGrp="1"/>
          </p:cNvSpPr>
          <p:nvPr>
            <p:ph type="title"/>
          </p:nvPr>
        </p:nvSpPr>
        <p:spPr/>
        <p:txBody>
          <a:bodyPr>
            <a:normAutofit fontScale="90000"/>
          </a:bodyPr>
          <a:lstStyle/>
          <a:p>
            <a:r>
              <a:rPr lang="en-US" dirty="0"/>
              <a:t>Melody Generator with LSTM and Transformer</a:t>
            </a:r>
          </a:p>
        </p:txBody>
      </p:sp>
      <p:sp>
        <p:nvSpPr>
          <p:cNvPr id="23" name="Text Placeholder 22"/>
          <p:cNvSpPr>
            <a:spLocks noGrp="1"/>
          </p:cNvSpPr>
          <p:nvPr>
            <p:ph type="body" sz="quarter" idx="36"/>
          </p:nvPr>
        </p:nvSpPr>
        <p:spPr/>
        <p:txBody>
          <a:bodyPr/>
          <a:lstStyle/>
          <a:p>
            <a:r>
              <a:rPr lang="en-US" dirty="0"/>
              <a:t>Keerthana Golla, Rice University </a:t>
            </a:r>
          </a:p>
        </p:txBody>
      </p:sp>
      <p:sp>
        <p:nvSpPr>
          <p:cNvPr id="67" name="Text Placeholder 66"/>
          <p:cNvSpPr>
            <a:spLocks noGrp="1"/>
          </p:cNvSpPr>
          <p:nvPr>
            <p:ph type="body" sz="quarter" idx="13"/>
          </p:nvPr>
        </p:nvSpPr>
        <p:spPr/>
        <p:txBody>
          <a:bodyPr/>
          <a:lstStyle/>
          <a:p>
            <a:r>
              <a:rPr lang="en-US" dirty="0"/>
              <a:t>Problem Statement</a:t>
            </a:r>
          </a:p>
        </p:txBody>
      </p:sp>
      <p:sp>
        <p:nvSpPr>
          <p:cNvPr id="69" name="Text Placeholder 68"/>
          <p:cNvSpPr>
            <a:spLocks noGrp="1"/>
          </p:cNvSpPr>
          <p:nvPr>
            <p:ph type="body" sz="quarter" idx="39"/>
          </p:nvPr>
        </p:nvSpPr>
        <p:spPr>
          <a:xfrm>
            <a:off x="1143000" y="7114032"/>
            <a:ext cx="12801600" cy="6522342"/>
          </a:xfrm>
        </p:spPr>
        <p:txBody>
          <a:bodyPr/>
          <a:lstStyle/>
          <a:p>
            <a:pPr algn="just"/>
            <a:r>
              <a:rPr lang="en-US" dirty="0"/>
              <a:t>This project aims to explore the synergy of Long Short-Term Memory (LSTM) networks and Transformer models in the context of melody generation. Leveraging the music21 toolkit and diverse datasets in MIDI and Kern formats, our objective is to create a versatile music generator capable of producing music in various predefined styles, with a specific focus on melody compositions.</a:t>
            </a:r>
          </a:p>
        </p:txBody>
      </p:sp>
      <p:sp>
        <p:nvSpPr>
          <p:cNvPr id="7" name="Text Placeholder 6"/>
          <p:cNvSpPr>
            <a:spLocks noGrp="1"/>
          </p:cNvSpPr>
          <p:nvPr>
            <p:ph type="body" sz="quarter" idx="17"/>
          </p:nvPr>
        </p:nvSpPr>
        <p:spPr>
          <a:xfrm>
            <a:off x="1143000" y="14409231"/>
            <a:ext cx="12801600" cy="1219200"/>
          </a:xfrm>
        </p:spPr>
        <p:txBody>
          <a:bodyPr/>
          <a:lstStyle/>
          <a:p>
            <a:r>
              <a:rPr lang="en-US" dirty="0" err="1"/>
              <a:t>DataSets</a:t>
            </a:r>
            <a:endParaRPr lang="en-US" dirty="0"/>
          </a:p>
        </p:txBody>
      </p:sp>
      <p:sp>
        <p:nvSpPr>
          <p:cNvPr id="8" name="Text Placeholder 7"/>
          <p:cNvSpPr>
            <a:spLocks noGrp="1"/>
          </p:cNvSpPr>
          <p:nvPr>
            <p:ph type="body" sz="quarter" idx="19"/>
          </p:nvPr>
        </p:nvSpPr>
        <p:spPr>
          <a:xfrm>
            <a:off x="1188720" y="21381647"/>
            <a:ext cx="12801600" cy="1219200"/>
          </a:xfrm>
        </p:spPr>
        <p:txBody>
          <a:bodyPr/>
          <a:lstStyle/>
          <a:p>
            <a:r>
              <a:rPr lang="en-US" dirty="0"/>
              <a:t>Architecture</a:t>
            </a:r>
          </a:p>
        </p:txBody>
      </p:sp>
      <p:sp>
        <p:nvSpPr>
          <p:cNvPr id="9" name="Text Placeholder 8"/>
          <p:cNvSpPr>
            <a:spLocks noGrp="1"/>
          </p:cNvSpPr>
          <p:nvPr>
            <p:ph type="body" sz="quarter" idx="21"/>
          </p:nvPr>
        </p:nvSpPr>
        <p:spPr>
          <a:xfrm>
            <a:off x="15627733" y="20498864"/>
            <a:ext cx="12801600" cy="1219200"/>
          </a:xfrm>
        </p:spPr>
        <p:txBody>
          <a:bodyPr/>
          <a:lstStyle/>
          <a:p>
            <a:r>
              <a:rPr lang="en-US" dirty="0"/>
              <a:t>Model Training</a:t>
            </a:r>
          </a:p>
        </p:txBody>
      </p:sp>
      <p:sp>
        <p:nvSpPr>
          <p:cNvPr id="70" name="Text Placeholder 69"/>
          <p:cNvSpPr>
            <a:spLocks noGrp="1"/>
          </p:cNvSpPr>
          <p:nvPr>
            <p:ph type="body" sz="quarter" idx="40"/>
          </p:nvPr>
        </p:nvSpPr>
        <p:spPr>
          <a:xfrm>
            <a:off x="15627733" y="15957990"/>
            <a:ext cx="12801600" cy="1219200"/>
          </a:xfrm>
        </p:spPr>
        <p:txBody>
          <a:bodyPr/>
          <a:lstStyle/>
          <a:p>
            <a:r>
              <a:rPr lang="en-US" dirty="0"/>
              <a:t>Procedure</a:t>
            </a:r>
          </a:p>
        </p:txBody>
      </p:sp>
      <p:graphicFrame>
        <p:nvGraphicFramePr>
          <p:cNvPr id="3" name="Content Placeholder 2" descr="Title Picture Lineup" title="SmartArt"/>
          <p:cNvGraphicFramePr>
            <a:graphicFrameLocks noGrp="1"/>
          </p:cNvGraphicFramePr>
          <p:nvPr>
            <p:ph sz="quarter" idx="23"/>
            <p:extLst>
              <p:ext uri="{D42A27DB-BD31-4B8C-83A1-F6EECF244321}">
                <p14:modId xmlns:p14="http://schemas.microsoft.com/office/powerpoint/2010/main" val="3460554061"/>
              </p:ext>
            </p:extLst>
          </p:nvPr>
        </p:nvGraphicFramePr>
        <p:xfrm>
          <a:off x="14993481" y="10177811"/>
          <a:ext cx="13269985" cy="5328826"/>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
        <p:nvSpPr>
          <p:cNvPr id="16" name="Text Placeholder 15"/>
          <p:cNvSpPr>
            <a:spLocks noGrp="1"/>
          </p:cNvSpPr>
          <p:nvPr>
            <p:ph type="body" sz="quarter" idx="29"/>
          </p:nvPr>
        </p:nvSpPr>
        <p:spPr>
          <a:xfrm>
            <a:off x="29826455" y="5507305"/>
            <a:ext cx="12801600" cy="1219200"/>
          </a:xfrm>
        </p:spPr>
        <p:txBody>
          <a:bodyPr/>
          <a:lstStyle/>
          <a:p>
            <a:r>
              <a:rPr lang="en-US" dirty="0"/>
              <a:t>Melody Generation</a:t>
            </a:r>
          </a:p>
        </p:txBody>
      </p:sp>
      <p:sp>
        <p:nvSpPr>
          <p:cNvPr id="17" name="Content Placeholder 16"/>
          <p:cNvSpPr>
            <a:spLocks noGrp="1"/>
          </p:cNvSpPr>
          <p:nvPr>
            <p:ph sz="quarter" idx="30"/>
          </p:nvPr>
        </p:nvSpPr>
        <p:spPr>
          <a:xfrm>
            <a:off x="29803662" y="7060366"/>
            <a:ext cx="12801600" cy="3378112"/>
          </a:xfrm>
        </p:spPr>
        <p:txBody>
          <a:bodyPr/>
          <a:lstStyle/>
          <a:p>
            <a:pPr algn="just"/>
            <a:r>
              <a:rPr lang="en-US" b="0" i="0" dirty="0">
                <a:solidFill>
                  <a:srgbClr val="0F0F0F"/>
                </a:solidFill>
                <a:effectLst/>
              </a:rPr>
              <a:t>Melody </a:t>
            </a:r>
            <a:r>
              <a:rPr lang="en-US" b="0" i="0" dirty="0" err="1">
                <a:solidFill>
                  <a:srgbClr val="0F0F0F"/>
                </a:solidFill>
                <a:effectLst/>
              </a:rPr>
              <a:t>Generator.py</a:t>
            </a:r>
            <a:r>
              <a:rPr lang="en-US" b="0" i="0" dirty="0">
                <a:solidFill>
                  <a:srgbClr val="0F0F0F"/>
                </a:solidFill>
                <a:effectLst/>
              </a:rPr>
              <a:t>- The generator takes a seed melody, extends it using start symbols, and predicts subsequent symbols based on the model. </a:t>
            </a:r>
            <a:r>
              <a:rPr lang="en-US" dirty="0"/>
              <a:t>The generated melody is constructed considering note/rest durations and encoded symbols. Finally, the resulting melody is saved as a MIDI file.</a:t>
            </a:r>
          </a:p>
        </p:txBody>
      </p:sp>
      <p:sp>
        <p:nvSpPr>
          <p:cNvPr id="18" name="Text Placeholder 17"/>
          <p:cNvSpPr>
            <a:spLocks noGrp="1"/>
          </p:cNvSpPr>
          <p:nvPr>
            <p:ph type="body" sz="quarter" idx="31"/>
          </p:nvPr>
        </p:nvSpPr>
        <p:spPr>
          <a:xfrm>
            <a:off x="29803662" y="10128489"/>
            <a:ext cx="12801600" cy="1219200"/>
          </a:xfrm>
        </p:spPr>
        <p:txBody>
          <a:bodyPr/>
          <a:lstStyle/>
          <a:p>
            <a:r>
              <a:rPr lang="en-US" dirty="0"/>
              <a:t>Results</a:t>
            </a:r>
          </a:p>
        </p:txBody>
      </p:sp>
      <p:sp>
        <p:nvSpPr>
          <p:cNvPr id="6" name="Content Placeholder 5"/>
          <p:cNvSpPr>
            <a:spLocks noGrp="1"/>
          </p:cNvSpPr>
          <p:nvPr>
            <p:ph sz="quarter" idx="33"/>
          </p:nvPr>
        </p:nvSpPr>
        <p:spPr>
          <a:xfrm>
            <a:off x="29857831" y="14081625"/>
            <a:ext cx="12499506" cy="2582541"/>
          </a:xfrm>
        </p:spPr>
        <p:txBody>
          <a:bodyPr/>
          <a:lstStyle/>
          <a:p>
            <a:pPr marL="0" indent="0">
              <a:buNone/>
            </a:pPr>
            <a:r>
              <a:rPr lang="en-US" dirty="0"/>
              <a:t>For LSTM – 5 EPOCHS </a:t>
            </a:r>
          </a:p>
          <a:p>
            <a:pPr marL="0" indent="0">
              <a:buNone/>
            </a:pPr>
            <a:r>
              <a:rPr lang="en-US" dirty="0"/>
              <a:t>For LSTM 50 epochs</a:t>
            </a:r>
          </a:p>
          <a:p>
            <a:pPr marL="0" indent="0">
              <a:buNone/>
            </a:pPr>
            <a:r>
              <a:rPr lang="en-US" dirty="0"/>
              <a:t>For Transformers </a:t>
            </a:r>
          </a:p>
          <a:p>
            <a:pPr marL="0" indent="0">
              <a:buNone/>
            </a:pPr>
            <a:endParaRPr lang="en-US" dirty="0"/>
          </a:p>
        </p:txBody>
      </p:sp>
      <p:sp>
        <p:nvSpPr>
          <p:cNvPr id="71" name="Text Placeholder 70"/>
          <p:cNvSpPr>
            <a:spLocks noGrp="1"/>
          </p:cNvSpPr>
          <p:nvPr>
            <p:ph type="body" sz="quarter" idx="41"/>
          </p:nvPr>
        </p:nvSpPr>
        <p:spPr>
          <a:xfrm>
            <a:off x="29826455" y="16675996"/>
            <a:ext cx="12801600" cy="1219200"/>
          </a:xfrm>
        </p:spPr>
        <p:txBody>
          <a:bodyPr/>
          <a:lstStyle/>
          <a:p>
            <a:r>
              <a:rPr lang="en-US" dirty="0"/>
              <a:t>Conclusion</a:t>
            </a:r>
          </a:p>
        </p:txBody>
      </p:sp>
      <p:sp>
        <p:nvSpPr>
          <p:cNvPr id="15" name="Content Placeholder 14"/>
          <p:cNvSpPr>
            <a:spLocks noGrp="1"/>
          </p:cNvSpPr>
          <p:nvPr>
            <p:ph sz="quarter" idx="42"/>
          </p:nvPr>
        </p:nvSpPr>
        <p:spPr>
          <a:xfrm>
            <a:off x="29600991" y="18039026"/>
            <a:ext cx="13013186" cy="9007102"/>
          </a:xfrm>
        </p:spPr>
        <p:txBody>
          <a:bodyPr>
            <a:normAutofit/>
          </a:bodyPr>
          <a:lstStyle/>
          <a:p>
            <a:pPr algn="just"/>
            <a:r>
              <a:rPr lang="en-US" dirty="0"/>
              <a:t> Through meticulous preprocessing, model training, and the incorporation of BERT embeddings, we demonstrated the ability to capture complex musical patterns. The Melody Generator class serves as a testament to the practical application of our research. This project opens exciting possibilities for the intersection of deep learning and music composition</a:t>
            </a:r>
          </a:p>
          <a:p>
            <a:pPr algn="just"/>
            <a:r>
              <a:rPr lang="en-US" dirty="0"/>
              <a:t>Looking ahead, there are several avenues for future exploration. Fine-tuning hyperparameters, experimenting with different datasets, and enhancing the model's creativity through more sophisticated sampling techniques could elevate the melody generation process. Additionally, we can explore integrating the music field with the video field. One such interesting use case would be generating music from dance videos</a:t>
            </a:r>
          </a:p>
        </p:txBody>
      </p:sp>
      <p:sp>
        <p:nvSpPr>
          <p:cNvPr id="21" name="Text Placeholder 20"/>
          <p:cNvSpPr>
            <a:spLocks noGrp="1"/>
          </p:cNvSpPr>
          <p:nvPr>
            <p:ph type="body" sz="quarter" idx="34"/>
          </p:nvPr>
        </p:nvSpPr>
        <p:spPr>
          <a:xfrm>
            <a:off x="29900880" y="24964210"/>
            <a:ext cx="12801600" cy="1219200"/>
          </a:xfrm>
        </p:spPr>
        <p:txBody>
          <a:bodyPr/>
          <a:lstStyle/>
          <a:p>
            <a:r>
              <a:rPr lang="en-US" dirty="0"/>
              <a:t>Works Cited</a:t>
            </a:r>
          </a:p>
        </p:txBody>
      </p:sp>
      <p:sp>
        <p:nvSpPr>
          <p:cNvPr id="22" name="Content Placeholder 21"/>
          <p:cNvSpPr>
            <a:spLocks noGrp="1"/>
          </p:cNvSpPr>
          <p:nvPr>
            <p:ph sz="quarter" idx="35"/>
          </p:nvPr>
        </p:nvSpPr>
        <p:spPr>
          <a:xfrm>
            <a:off x="29826455" y="26471070"/>
            <a:ext cx="12801600" cy="4706849"/>
          </a:xfrm>
        </p:spPr>
        <p:txBody>
          <a:bodyPr>
            <a:normAutofit lnSpcReduction="10000"/>
          </a:bodyPr>
          <a:lstStyle/>
          <a:p>
            <a:pPr algn="just"/>
            <a:r>
              <a:rPr lang="en-US" dirty="0" err="1"/>
              <a:t>Hiehn</a:t>
            </a:r>
            <a:r>
              <a:rPr lang="en-US" dirty="0"/>
              <a:t>, Steve. "How to Generate Music with Python: The Basics." Medium. </a:t>
            </a:r>
            <a:r>
              <a:rPr lang="en-US" dirty="0">
                <a:hlinkClick r:id="rId15"/>
              </a:rPr>
              <a:t>Link</a:t>
            </a:r>
            <a:endParaRPr lang="en-US" dirty="0"/>
          </a:p>
          <a:p>
            <a:pPr algn="just"/>
            <a:r>
              <a:rPr lang="en-US" dirty="0"/>
              <a:t>Humdrum. "MIDI Commands." Understanding Music Representation. </a:t>
            </a:r>
            <a:r>
              <a:rPr lang="en-US" dirty="0">
                <a:hlinkClick r:id="rId16"/>
              </a:rPr>
              <a:t>Link</a:t>
            </a:r>
            <a:endParaRPr lang="en-US" dirty="0"/>
          </a:p>
          <a:p>
            <a:pPr algn="just"/>
            <a:r>
              <a:rPr lang="en-US" dirty="0"/>
              <a:t>Valerio </a:t>
            </a:r>
            <a:r>
              <a:rPr lang="en-US" dirty="0" err="1"/>
              <a:t>Velardo</a:t>
            </a:r>
            <a:r>
              <a:rPr lang="en-US" dirty="0"/>
              <a:t> - The Sound of AI. "Technical Terms and In-Depth Knowledge of Music.". </a:t>
            </a:r>
            <a:r>
              <a:rPr lang="en-US" dirty="0">
                <a:hlinkClick r:id="rId17"/>
              </a:rPr>
              <a:t>Link</a:t>
            </a:r>
            <a:endParaRPr lang="en-US" dirty="0"/>
          </a:p>
          <a:p>
            <a:pPr algn="just"/>
            <a:r>
              <a:rPr lang="en-US" dirty="0"/>
              <a:t>"Music Generation Using GANs." IEEE Xplore. </a:t>
            </a:r>
            <a:r>
              <a:rPr lang="en-US" dirty="0">
                <a:hlinkClick r:id="rId18"/>
              </a:rPr>
              <a:t>Link</a:t>
            </a:r>
            <a:endParaRPr lang="en-US" dirty="0"/>
          </a:p>
          <a:p>
            <a:pPr algn="just"/>
            <a:r>
              <a:rPr lang="en-US" dirty="0"/>
              <a:t>Kaggle. "Music Generation with LSTM." </a:t>
            </a:r>
            <a:r>
              <a:rPr lang="en-US" dirty="0">
                <a:hlinkClick r:id="rId19"/>
              </a:rPr>
              <a:t>Link</a:t>
            </a:r>
            <a:endParaRPr lang="en-US" dirty="0"/>
          </a:p>
        </p:txBody>
      </p:sp>
      <p:sp>
        <p:nvSpPr>
          <p:cNvPr id="25" name="Content Placeholder 24">
            <a:extLst>
              <a:ext uri="{FF2B5EF4-FFF2-40B4-BE49-F238E27FC236}">
                <a16:creationId xmlns:a16="http://schemas.microsoft.com/office/drawing/2014/main" id="{5C4CC500-F4D3-A092-72FA-568EE68C7B56}"/>
              </a:ext>
            </a:extLst>
          </p:cNvPr>
          <p:cNvSpPr>
            <a:spLocks noGrp="1"/>
          </p:cNvSpPr>
          <p:nvPr>
            <p:ph sz="quarter" idx="25"/>
          </p:nvPr>
        </p:nvSpPr>
        <p:spPr>
          <a:xfrm>
            <a:off x="1188720" y="16240078"/>
            <a:ext cx="12801600" cy="4972270"/>
          </a:xfrm>
        </p:spPr>
        <p:txBody>
          <a:bodyPr>
            <a:normAutofit lnSpcReduction="10000"/>
          </a:bodyPr>
          <a:lstStyle/>
          <a:p>
            <a:pPr algn="just"/>
            <a:r>
              <a:rPr lang="en-US" dirty="0">
                <a:solidFill>
                  <a:srgbClr val="0F0F0F"/>
                </a:solidFill>
              </a:rPr>
              <a:t>I</a:t>
            </a:r>
            <a:r>
              <a:rPr lang="en-US" b="0" i="0" dirty="0">
                <a:solidFill>
                  <a:srgbClr val="0F0F0F"/>
                </a:solidFill>
                <a:effectLst/>
              </a:rPr>
              <a:t> leveraged a total of 2 main datasets for this Melody Generator project. </a:t>
            </a:r>
            <a:r>
              <a:rPr lang="en-US" b="0" i="0" dirty="0">
                <a:solidFill>
                  <a:srgbClr val="0F0F0F"/>
                </a:solidFill>
                <a:effectLst/>
                <a:cs typeface="Times New Roman" panose="02020603050405020304" pitchFamily="18" charset="0"/>
              </a:rPr>
              <a:t>The initial dataset is from Jazz Kaggle, providing a foundation for jazz compositions in MIDI format. The second dataset, collected from </a:t>
            </a:r>
            <a:r>
              <a:rPr lang="en-US" b="0" i="0" dirty="0" err="1">
                <a:solidFill>
                  <a:srgbClr val="0F0F0F"/>
                </a:solidFill>
                <a:effectLst/>
                <a:cs typeface="Times New Roman" panose="02020603050405020304" pitchFamily="18" charset="0"/>
              </a:rPr>
              <a:t>humdrum.org</a:t>
            </a:r>
            <a:r>
              <a:rPr lang="en-US" b="0" i="0" dirty="0">
                <a:solidFill>
                  <a:srgbClr val="0F0F0F"/>
                </a:solidFill>
                <a:effectLst/>
                <a:cs typeface="Times New Roman" panose="02020603050405020304" pitchFamily="18" charset="0"/>
              </a:rPr>
              <a:t> in Kern format, enriches the diversity of our training data.</a:t>
            </a:r>
          </a:p>
          <a:p>
            <a:pPr algn="just"/>
            <a:r>
              <a:rPr lang="en-US" b="0" i="0" dirty="0">
                <a:solidFill>
                  <a:srgbClr val="0F0F0F"/>
                </a:solidFill>
                <a:effectLst/>
                <a:cs typeface="Times New Roman" panose="02020603050405020304" pitchFamily="18" charset="0"/>
              </a:rPr>
              <a:t>There are over 20k songs available in combined. I strategically utilized a subset of around 2100 songs from </a:t>
            </a:r>
            <a:r>
              <a:rPr lang="en-US" b="0" i="0" dirty="0">
                <a:solidFill>
                  <a:srgbClr val="0F0F0F"/>
                </a:solidFill>
                <a:effectLst/>
              </a:rPr>
              <a:t>these datasets for testing purposes. These subsets were meticulously preprocessed to accommodate our computational limitations while ensuring </a:t>
            </a:r>
            <a:r>
              <a:rPr lang="en-US" dirty="0">
                <a:solidFill>
                  <a:srgbClr val="0F0F0F"/>
                </a:solidFill>
              </a:rPr>
              <a:t>the</a:t>
            </a:r>
            <a:r>
              <a:rPr lang="en-US" b="0" i="0" dirty="0">
                <a:solidFill>
                  <a:srgbClr val="0F0F0F"/>
                </a:solidFill>
                <a:effectLst/>
              </a:rPr>
              <a:t> integrity of the music data in our analysis.</a:t>
            </a:r>
          </a:p>
        </p:txBody>
      </p:sp>
      <p:sp>
        <p:nvSpPr>
          <p:cNvPr id="37" name="Content Placeholder 36">
            <a:extLst>
              <a:ext uri="{FF2B5EF4-FFF2-40B4-BE49-F238E27FC236}">
                <a16:creationId xmlns:a16="http://schemas.microsoft.com/office/drawing/2014/main" id="{E811227D-8E77-370C-DDDC-676B0C0930B3}"/>
              </a:ext>
            </a:extLst>
          </p:cNvPr>
          <p:cNvSpPr>
            <a:spLocks noGrp="1"/>
          </p:cNvSpPr>
          <p:nvPr>
            <p:ph sz="quarter" idx="26"/>
          </p:nvPr>
        </p:nvSpPr>
        <p:spPr>
          <a:xfrm>
            <a:off x="15544800" y="17380908"/>
            <a:ext cx="12801600" cy="3793448"/>
          </a:xfrm>
        </p:spPr>
        <p:txBody>
          <a:bodyPr/>
          <a:lstStyle/>
          <a:p>
            <a:pPr algn="just"/>
            <a:r>
              <a:rPr lang="en-US" b="0" i="0" dirty="0" err="1">
                <a:solidFill>
                  <a:srgbClr val="0F0F0F"/>
                </a:solidFill>
                <a:effectLst/>
              </a:rPr>
              <a:t>Preprocessing.py</a:t>
            </a:r>
            <a:r>
              <a:rPr lang="en-US" b="0" i="0" dirty="0">
                <a:solidFill>
                  <a:srgbClr val="0F0F0F"/>
                </a:solidFill>
                <a:effectLst/>
              </a:rPr>
              <a:t> : In preprocessing step loads Kern format songs, filters for acceptable durations, transposes to a standardized key, and encodes them into a time-series-like format. The preprocessed songs are then combined into a single file, symbol-to-integer mappings are created, and training sequences are generated.</a:t>
            </a:r>
          </a:p>
        </p:txBody>
      </p:sp>
      <p:sp>
        <p:nvSpPr>
          <p:cNvPr id="43" name="Content Placeholder 42">
            <a:extLst>
              <a:ext uri="{FF2B5EF4-FFF2-40B4-BE49-F238E27FC236}">
                <a16:creationId xmlns:a16="http://schemas.microsoft.com/office/drawing/2014/main" id="{C330D099-EEA1-7393-BC9B-F2CD26FD49AA}"/>
              </a:ext>
            </a:extLst>
          </p:cNvPr>
          <p:cNvSpPr>
            <a:spLocks noGrp="1"/>
          </p:cNvSpPr>
          <p:nvPr>
            <p:ph sz="quarter" idx="27"/>
          </p:nvPr>
        </p:nvSpPr>
        <p:spPr>
          <a:xfrm>
            <a:off x="15461867" y="21991247"/>
            <a:ext cx="12801600" cy="9891216"/>
          </a:xfrm>
        </p:spPr>
        <p:txBody>
          <a:bodyPr>
            <a:normAutofit lnSpcReduction="10000"/>
          </a:bodyPr>
          <a:lstStyle/>
          <a:p>
            <a:pPr algn="just"/>
            <a:r>
              <a:rPr lang="en-US" dirty="0">
                <a:solidFill>
                  <a:srgbClr val="0F0F0F"/>
                </a:solidFill>
              </a:rPr>
              <a:t>LSTM- </a:t>
            </a:r>
            <a:r>
              <a:rPr lang="en-US" dirty="0" err="1">
                <a:solidFill>
                  <a:srgbClr val="0F0F0F"/>
                </a:solidFill>
              </a:rPr>
              <a:t>Train.py</a:t>
            </a:r>
            <a:r>
              <a:rPr lang="en-US" dirty="0">
                <a:solidFill>
                  <a:srgbClr val="0F0F0F"/>
                </a:solidFill>
              </a:rPr>
              <a:t>: I </a:t>
            </a:r>
            <a:r>
              <a:rPr lang="en-US" b="0" i="0" dirty="0">
                <a:solidFill>
                  <a:srgbClr val="0F0F0F"/>
                </a:solidFill>
                <a:effectLst/>
              </a:rPr>
              <a:t>configured an LSTM-based music generation neural network with specified output units and incorporates a single LSTM layer with dropout regularization. It utilizes training sequences derived from preprocessed music data, employing the Adam optimizer and sparse categorical cross entropy loss during training. Key hyperparameters such as output units and learning rate are tuned, and the resulting model is saved in HDF5 format for subsequent melody generation.</a:t>
            </a:r>
          </a:p>
          <a:p>
            <a:pPr algn="just"/>
            <a:r>
              <a:rPr lang="en-US" b="0" i="0" dirty="0">
                <a:solidFill>
                  <a:srgbClr val="0F0F0F"/>
                </a:solidFill>
                <a:effectLst/>
              </a:rPr>
              <a:t>Transformer </a:t>
            </a:r>
            <a:r>
              <a:rPr lang="en-US" b="0" i="0" dirty="0" err="1">
                <a:solidFill>
                  <a:srgbClr val="0F0F0F"/>
                </a:solidFill>
                <a:effectLst/>
              </a:rPr>
              <a:t>Train.py</a:t>
            </a:r>
            <a:r>
              <a:rPr lang="en-US" dirty="0">
                <a:solidFill>
                  <a:srgbClr val="0F0F0F"/>
                </a:solidFill>
              </a:rPr>
              <a:t>: Here, I configured</a:t>
            </a:r>
            <a:r>
              <a:rPr lang="en-US" b="0" i="0" dirty="0">
                <a:solidFill>
                  <a:srgbClr val="0F0F0F"/>
                </a:solidFill>
                <a:effectLst/>
              </a:rPr>
              <a:t> the model architecture with BERT embeddings and a pooling layer, compiles it with specified loss and optimizer, and trains it using generated training sequences. The input data for training includes BERT </a:t>
            </a:r>
            <a:r>
              <a:rPr lang="en-US" b="0" i="0" dirty="0" err="1">
                <a:solidFill>
                  <a:srgbClr val="0F0F0F"/>
                </a:solidFill>
                <a:effectLst/>
              </a:rPr>
              <a:t>input_ids</a:t>
            </a:r>
            <a:r>
              <a:rPr lang="en-US" b="0" i="0" dirty="0">
                <a:solidFill>
                  <a:srgbClr val="0F0F0F"/>
                </a:solidFill>
                <a:effectLst/>
              </a:rPr>
              <a:t> and </a:t>
            </a:r>
            <a:r>
              <a:rPr lang="en-US" b="0" i="0" dirty="0" err="1">
                <a:solidFill>
                  <a:srgbClr val="0F0F0F"/>
                </a:solidFill>
                <a:effectLst/>
              </a:rPr>
              <a:t>attention_mask</a:t>
            </a:r>
            <a:r>
              <a:rPr lang="en-US" b="0" i="0" dirty="0">
                <a:solidFill>
                  <a:srgbClr val="0F0F0F"/>
                </a:solidFill>
                <a:effectLst/>
              </a:rPr>
              <a:t>. The training progress is logged, and the trained model is saved in an HDF5 file for later use in generating melodies. The hyperparameters, including output units and learning rate, are adjustable to fine-tune the model.</a:t>
            </a:r>
          </a:p>
          <a:p>
            <a:pPr algn="just"/>
            <a:r>
              <a:rPr lang="en-US" b="0" i="0" dirty="0">
                <a:solidFill>
                  <a:srgbClr val="0F0F0F"/>
                </a:solidFill>
                <a:effectLst/>
              </a:rPr>
              <a:t>In both the cases  - I have chosen Adam optimizer , Hyperparameters would be - output units , </a:t>
            </a:r>
            <a:r>
              <a:rPr lang="en-US" dirty="0">
                <a:solidFill>
                  <a:srgbClr val="0F0F0F"/>
                </a:solidFill>
              </a:rPr>
              <a:t>Epochs </a:t>
            </a:r>
            <a:r>
              <a:rPr lang="en-US" b="0" i="0" dirty="0">
                <a:solidFill>
                  <a:srgbClr val="0F0F0F"/>
                </a:solidFill>
                <a:effectLst/>
              </a:rPr>
              <a:t>and learning rate</a:t>
            </a:r>
            <a:r>
              <a:rPr lang="en-US" dirty="0">
                <a:solidFill>
                  <a:srgbClr val="0F0F0F"/>
                </a:solidFill>
              </a:rPr>
              <a:t>. </a:t>
            </a:r>
            <a:r>
              <a:rPr lang="en-US" b="0" i="0" dirty="0">
                <a:solidFill>
                  <a:srgbClr val="0F0F0F"/>
                </a:solidFill>
                <a:effectLst/>
              </a:rPr>
              <a:t>I have introduced Dropout layers in both LSTM and Transformer so to avoid overfitting . Additionally used early stopping in case of LSTMs by limiting the number of epochs.</a:t>
            </a:r>
          </a:p>
        </p:txBody>
      </p:sp>
      <p:graphicFrame>
        <p:nvGraphicFramePr>
          <p:cNvPr id="54" name="Table 54">
            <a:extLst>
              <a:ext uri="{FF2B5EF4-FFF2-40B4-BE49-F238E27FC236}">
                <a16:creationId xmlns:a16="http://schemas.microsoft.com/office/drawing/2014/main" id="{2AFBC3F0-8C44-215C-D61B-C5B15DDD8F35}"/>
              </a:ext>
            </a:extLst>
          </p:cNvPr>
          <p:cNvGraphicFramePr>
            <a:graphicFrameLocks noGrp="1"/>
          </p:cNvGraphicFramePr>
          <p:nvPr>
            <p:ph sz="quarter" idx="32"/>
            <p:extLst>
              <p:ext uri="{D42A27DB-BD31-4B8C-83A1-F6EECF244321}">
                <p14:modId xmlns:p14="http://schemas.microsoft.com/office/powerpoint/2010/main" val="1229247713"/>
              </p:ext>
            </p:extLst>
          </p:nvPr>
        </p:nvGraphicFramePr>
        <p:xfrm>
          <a:off x="29857831" y="11995087"/>
          <a:ext cx="12499506" cy="1672955"/>
        </p:xfrm>
        <a:graphic>
          <a:graphicData uri="http://schemas.openxmlformats.org/drawingml/2006/table">
            <a:tbl>
              <a:tblPr firstRow="1" bandRow="1">
                <a:tableStyleId>{69012ECD-51FC-41F1-AA8D-1B2483CD663E}</a:tableStyleId>
              </a:tblPr>
              <a:tblGrid>
                <a:gridCol w="3988584">
                  <a:extLst>
                    <a:ext uri="{9D8B030D-6E8A-4147-A177-3AD203B41FA5}">
                      <a16:colId xmlns:a16="http://schemas.microsoft.com/office/drawing/2014/main" val="3871094108"/>
                    </a:ext>
                  </a:extLst>
                </a:gridCol>
                <a:gridCol w="4344420">
                  <a:extLst>
                    <a:ext uri="{9D8B030D-6E8A-4147-A177-3AD203B41FA5}">
                      <a16:colId xmlns:a16="http://schemas.microsoft.com/office/drawing/2014/main" val="890190464"/>
                    </a:ext>
                  </a:extLst>
                </a:gridCol>
                <a:gridCol w="4166502">
                  <a:extLst>
                    <a:ext uri="{9D8B030D-6E8A-4147-A177-3AD203B41FA5}">
                      <a16:colId xmlns:a16="http://schemas.microsoft.com/office/drawing/2014/main" val="3606569538"/>
                    </a:ext>
                  </a:extLst>
                </a:gridCol>
              </a:tblGrid>
              <a:tr h="1672955">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434856895"/>
                  </a:ext>
                </a:extLst>
              </a:tr>
            </a:tbl>
          </a:graphicData>
        </a:graphic>
      </p:graphicFrame>
      <p:pic>
        <p:nvPicPr>
          <p:cNvPr id="55" name="mel_5epochs_LSTM.wav">
            <a:hlinkClick r:id="" action="ppaction://media"/>
            <a:extLst>
              <a:ext uri="{FF2B5EF4-FFF2-40B4-BE49-F238E27FC236}">
                <a16:creationId xmlns:a16="http://schemas.microsoft.com/office/drawing/2014/main" id="{421EDC34-0EA2-D91C-9A18-7CBE5D09F1A7}"/>
              </a:ext>
            </a:extLst>
          </p:cNvPr>
          <p:cNvPicPr>
            <a:picLocks noChangeAspect="1"/>
          </p:cNvPicPr>
          <p:nvPr>
            <a:audioFile r:link="rId2"/>
            <p:extLst>
              <p:ext uri="{DAA4B4D4-6D71-4841-9C94-3DE7FCFB9230}">
                <p14:media xmlns:p14="http://schemas.microsoft.com/office/powerpoint/2010/main" r:embed="rId1"/>
              </p:ext>
            </p:extLst>
          </p:nvPr>
        </p:nvPicPr>
        <p:blipFill>
          <a:blip r:embed="rId20"/>
          <a:stretch>
            <a:fillRect/>
          </a:stretch>
        </p:blipFill>
        <p:spPr>
          <a:xfrm>
            <a:off x="30507950" y="11879738"/>
            <a:ext cx="1845601" cy="1845601"/>
          </a:xfrm>
          <a:prstGeom prst="rect">
            <a:avLst/>
          </a:prstGeom>
        </p:spPr>
      </p:pic>
      <p:pic>
        <p:nvPicPr>
          <p:cNvPr id="56" name="mel_50epochs_LSTM.wav">
            <a:hlinkClick r:id="" action="ppaction://media"/>
            <a:extLst>
              <a:ext uri="{FF2B5EF4-FFF2-40B4-BE49-F238E27FC236}">
                <a16:creationId xmlns:a16="http://schemas.microsoft.com/office/drawing/2014/main" id="{976B928E-D721-CB4D-3758-C28283CCBE16}"/>
              </a:ext>
            </a:extLst>
          </p:cNvPr>
          <p:cNvPicPr>
            <a:picLocks noChangeAspect="1"/>
          </p:cNvPicPr>
          <p:nvPr>
            <a:audioFile r:link="rId4"/>
            <p:extLst>
              <p:ext uri="{DAA4B4D4-6D71-4841-9C94-3DE7FCFB9230}">
                <p14:media xmlns:p14="http://schemas.microsoft.com/office/powerpoint/2010/main" r:embed="rId3"/>
              </p:ext>
            </p:extLst>
          </p:nvPr>
        </p:nvPicPr>
        <p:blipFill>
          <a:blip r:embed="rId20"/>
          <a:stretch>
            <a:fillRect/>
          </a:stretch>
        </p:blipFill>
        <p:spPr>
          <a:xfrm>
            <a:off x="34854820" y="11840271"/>
            <a:ext cx="1884237" cy="1884237"/>
          </a:xfrm>
          <a:prstGeom prst="rect">
            <a:avLst/>
          </a:prstGeom>
        </p:spPr>
      </p:pic>
      <p:pic>
        <p:nvPicPr>
          <p:cNvPr id="57" name="transformermel.wav">
            <a:hlinkClick r:id="" action="ppaction://media"/>
            <a:extLst>
              <a:ext uri="{FF2B5EF4-FFF2-40B4-BE49-F238E27FC236}">
                <a16:creationId xmlns:a16="http://schemas.microsoft.com/office/drawing/2014/main" id="{A142FFE6-714E-7E8E-7EBA-70DA0560E653}"/>
              </a:ext>
            </a:extLst>
          </p:cNvPr>
          <p:cNvPicPr>
            <a:picLocks noChangeAspect="1"/>
          </p:cNvPicPr>
          <p:nvPr>
            <a:audioFile r:link="rId6"/>
            <p:extLst>
              <p:ext uri="{DAA4B4D4-6D71-4841-9C94-3DE7FCFB9230}">
                <p14:media xmlns:p14="http://schemas.microsoft.com/office/powerpoint/2010/main" r:embed="rId5"/>
              </p:ext>
            </p:extLst>
          </p:nvPr>
        </p:nvPicPr>
        <p:blipFill>
          <a:blip r:embed="rId20"/>
          <a:stretch>
            <a:fillRect/>
          </a:stretch>
        </p:blipFill>
        <p:spPr>
          <a:xfrm>
            <a:off x="38944905" y="11840272"/>
            <a:ext cx="1884236" cy="1884236"/>
          </a:xfrm>
          <a:prstGeom prst="rect">
            <a:avLst/>
          </a:prstGeom>
        </p:spPr>
      </p:pic>
      <p:pic>
        <p:nvPicPr>
          <p:cNvPr id="60" name="Picture 59" descr="A music notes with red numbers&#10;&#10;Description automatically generated">
            <a:extLst>
              <a:ext uri="{FF2B5EF4-FFF2-40B4-BE49-F238E27FC236}">
                <a16:creationId xmlns:a16="http://schemas.microsoft.com/office/drawing/2014/main" id="{3D53BB7C-6CE0-A0AC-D4DC-4730F814F68A}"/>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896066" y="29396970"/>
            <a:ext cx="10067386" cy="2765290"/>
          </a:xfrm>
          <a:prstGeom prst="rect">
            <a:avLst/>
          </a:prstGeom>
        </p:spPr>
      </p:pic>
      <p:pic>
        <p:nvPicPr>
          <p:cNvPr id="62" name="Picture 61" descr="A diagram of a musical note&#10;&#10;Description automatically generated">
            <a:extLst>
              <a:ext uri="{FF2B5EF4-FFF2-40B4-BE49-F238E27FC236}">
                <a16:creationId xmlns:a16="http://schemas.microsoft.com/office/drawing/2014/main" id="{03B97A07-EF82-AADE-2559-EB18037C9BFA}"/>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16911907" y="5881164"/>
            <a:ext cx="8926384" cy="3752939"/>
          </a:xfrm>
          <a:prstGeom prst="rect">
            <a:avLst/>
          </a:prstGeom>
        </p:spPr>
      </p:pic>
      <p:sp>
        <p:nvSpPr>
          <p:cNvPr id="64" name="TextBox 63">
            <a:extLst>
              <a:ext uri="{FF2B5EF4-FFF2-40B4-BE49-F238E27FC236}">
                <a16:creationId xmlns:a16="http://schemas.microsoft.com/office/drawing/2014/main" id="{DD797A11-568A-62CC-C9F1-7849762102DD}"/>
              </a:ext>
            </a:extLst>
          </p:cNvPr>
          <p:cNvSpPr txBox="1"/>
          <p:nvPr/>
        </p:nvSpPr>
        <p:spPr>
          <a:xfrm flipH="1">
            <a:off x="1143000" y="22952460"/>
            <a:ext cx="12801600" cy="584775"/>
          </a:xfrm>
          <a:prstGeom prst="rect">
            <a:avLst/>
          </a:prstGeom>
          <a:noFill/>
        </p:spPr>
        <p:txBody>
          <a:bodyPr wrap="square" rtlCol="0">
            <a:spAutoFit/>
          </a:bodyPr>
          <a:lstStyle/>
          <a:p>
            <a:r>
              <a:rPr lang="en-US" sz="3200" dirty="0">
                <a:solidFill>
                  <a:srgbClr val="0F0F0F"/>
                </a:solidFill>
              </a:rPr>
              <a:t>Melody is the sequential of Notes and Rests</a:t>
            </a:r>
          </a:p>
        </p:txBody>
      </p:sp>
      <p:pic>
        <p:nvPicPr>
          <p:cNvPr id="73" name="Picture 72" descr="A screenshot of a music sheet&#10;&#10;Description automatically generated">
            <a:extLst>
              <a:ext uri="{FF2B5EF4-FFF2-40B4-BE49-F238E27FC236}">
                <a16:creationId xmlns:a16="http://schemas.microsoft.com/office/drawing/2014/main" id="{DD49AD87-33D1-984C-45F8-F87E3A95D413}"/>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2896066" y="24115192"/>
            <a:ext cx="9386907" cy="5501691"/>
          </a:xfrm>
          <a:prstGeom prst="rect">
            <a:avLst/>
          </a:prstGeom>
        </p:spPr>
      </p:pic>
    </p:spTree>
    <p:extLst>
      <p:ext uri="{BB962C8B-B14F-4D97-AF65-F5344CB8AC3E}">
        <p14:creationId xmlns:p14="http://schemas.microsoft.com/office/powerpoint/2010/main" val="931198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10" fill="hold"/>
                                        <p:tgtEl>
                                          <p:spTgt spid="5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0503" fill="hold"/>
                                        <p:tgtEl>
                                          <p:spTgt spid="5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7875" fill="hold"/>
                                        <p:tgtEl>
                                          <p:spTgt spid="5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55"/>
                </p:tgtEl>
              </p:cMediaNode>
            </p:audio>
            <p:audio>
              <p:cMediaNode vol="80000">
                <p:cTn id="16" fill="hold" display="0">
                  <p:stCondLst>
                    <p:cond delay="indefinite"/>
                  </p:stCondLst>
                  <p:endCondLst>
                    <p:cond evt="onStopAudio" delay="0">
                      <p:tgtEl>
                        <p:sldTgt/>
                      </p:tgtEl>
                    </p:cond>
                  </p:endCondLst>
                </p:cTn>
                <p:tgtEl>
                  <p:spTgt spid="56"/>
                </p:tgtEl>
              </p:cMediaNode>
            </p:audio>
            <p:audio>
              <p:cMediaNode vol="80000">
                <p:cTn id="17" fill="hold" display="0">
                  <p:stCondLst>
                    <p:cond delay="indefinite"/>
                  </p:stCondLst>
                  <p:endCondLst>
                    <p:cond evt="onStopAudio" delay="0">
                      <p:tgtEl>
                        <p:sldTgt/>
                      </p:tgtEl>
                    </p:cond>
                  </p:endCondLst>
                </p:cTn>
                <p:tgtEl>
                  <p:spTgt spid="57"/>
                </p:tgtEl>
              </p:cMediaNode>
            </p:audio>
          </p:childTnLst>
        </p:cTn>
      </p:par>
    </p:tnLst>
  </p:timing>
</p:sld>
</file>

<file path=ppt/theme/theme1.xml><?xml version="1.0" encoding="utf-8"?>
<a:theme xmlns:a="http://schemas.openxmlformats.org/drawingml/2006/main" name="PowerPoint-poster-template-1">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resentation2" id="{A3AC1795-03CA-4218-8E9C-394F2C72EB71}" vid="{9E91E023-53D0-48CE-AFD1-CE3DA49243D0}"/>
    </a:ext>
  </a:extLst>
</a:theme>
</file>

<file path=ppt/theme/theme2.xml><?xml version="1.0" encoding="utf-8"?>
<a:theme xmlns:a="http://schemas.openxmlformats.org/drawingml/2006/main" name="Office Theme">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99B7E175-EA31-4EB5-9BCC-A945A810367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PowerPoint-poster-template-1</Template>
  <TotalTime>0</TotalTime>
  <Words>744</Words>
  <Application>Microsoft Macintosh PowerPoint</Application>
  <PresentationFormat>Custom</PresentationFormat>
  <Paragraphs>36</Paragraphs>
  <Slides>1</Slides>
  <Notes>0</Notes>
  <HiddenSlides>0</HiddenSlides>
  <MMClips>3</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 Light</vt:lpstr>
      <vt:lpstr>PowerPoint-poster-template-1</vt:lpstr>
      <vt:lpstr>Melody Generator with LSTM and Transformer</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2014-10-08T15:00:38Z</dcterms:created>
  <dcterms:modified xsi:type="dcterms:W3CDTF">2023-11-29T06:43:53Z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TC040013439991</vt:lpwstr>
  </property>
</Properties>
</file>

<file path=docProps/thumbnail.jpeg>
</file>